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25" r:id="rId2"/>
    <p:sldId id="526" r:id="rId3"/>
    <p:sldId id="380" r:id="rId4"/>
    <p:sldId id="258" r:id="rId5"/>
    <p:sldId id="302" r:id="rId6"/>
    <p:sldId id="372" r:id="rId7"/>
    <p:sldId id="385" r:id="rId8"/>
    <p:sldId id="384" r:id="rId9"/>
    <p:sldId id="528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52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67"/>
    <a:srgbClr val="FEFA68"/>
    <a:srgbClr val="00B050"/>
    <a:srgbClr val="60C3B6"/>
    <a:srgbClr val="A6A6A6"/>
    <a:srgbClr val="4474F5"/>
    <a:srgbClr val="F5B940"/>
    <a:srgbClr val="10446B"/>
    <a:srgbClr val="7F7F7F"/>
    <a:srgbClr val="4DB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57" autoAdjust="0"/>
  </p:normalViewPr>
  <p:slideViewPr>
    <p:cSldViewPr snapToGrid="0">
      <p:cViewPr>
        <p:scale>
          <a:sx n="100" d="100"/>
          <a:sy n="100" d="100"/>
        </p:scale>
        <p:origin x="1296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orie.Peyrache\AppData\Local\Microsoft\Windows\INetCache\Content.Outlook\M2EZLF3I\Slide_3_volumes_%20indices_corre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nerique\MesDocs\SupportPr&#233;sentation\SemaineImmo2023\VBA\slides\dataSlide_GRENOBLE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nerique\MesDocs\SupportPr&#233;sentation\SemaineImmo2023\VBA\slides\dataSlide_GRENOBLE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nerique\MesDocs\SupportPr&#233;sentation\SemaineImmo2023\VBA\slides\dataSlide_GRENOBLE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nerique\MesDocs\SupportPr&#233;sentation\SemaineImmo2023\VBA\slides\dataSlide_GRENOBLE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nerique\MesDocs\SupportPr&#233;sentation\SemaineImmo2023\VBA\slides\dataSlide_GRENOBLE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nerique\MesDocs\SupportPr&#233;sentation\SemaineImmo2023\VBA\slides\dataSlide_GRENOBLE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nerique\MesDocs\SupportPr&#233;sentation\SemaineImmo2023\VBA\slides\dataSlide_GRENOBLE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nerique\MesDocs\SupportPr&#233;sentation\SemaineImmo2023\VBA\slides\dataSlide_GRENOBLE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8133694794841E-2"/>
          <c:y val="3.8372035439405087E-2"/>
          <c:w val="0.8845771364322067"/>
          <c:h val="0.70559219807923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Graphique!$A$3</c:f>
              <c:strCache>
                <c:ptCount val="1"/>
                <c:pt idx="0">
                  <c:v>Nombre de ventes (sur 12 mois glissants)</c:v>
                </c:pt>
              </c:strCache>
            </c:strRef>
          </c:tx>
          <c:spPr>
            <a:solidFill>
              <a:srgbClr val="60C3B6"/>
            </a:solidFill>
            <a:ln>
              <a:noFill/>
            </a:ln>
            <a:effectLst/>
          </c:spPr>
          <c:invertIfNegative val="0"/>
          <c:cat>
            <c:multiLvlStrRef>
              <c:f>Graphique!$B$1:$AQ$2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Graphique!$B$3:$AQ$3</c:f>
              <c:numCache>
                <c:formatCode>#,##0</c:formatCode>
                <c:ptCount val="42"/>
                <c:pt idx="0">
                  <c:v>20760.775049555519</c:v>
                </c:pt>
                <c:pt idx="1">
                  <c:v>21148.23241219265</c:v>
                </c:pt>
                <c:pt idx="2">
                  <c:v>21944.786748071012</c:v>
                </c:pt>
                <c:pt idx="3">
                  <c:v>23488.092612737397</c:v>
                </c:pt>
                <c:pt idx="4">
                  <c:v>24007.457960428444</c:v>
                </c:pt>
                <c:pt idx="5">
                  <c:v>24280.312294984084</c:v>
                </c:pt>
                <c:pt idx="6">
                  <c:v>23516.862979234622</c:v>
                </c:pt>
                <c:pt idx="7">
                  <c:v>22102.677099153967</c:v>
                </c:pt>
                <c:pt idx="8">
                  <c:v>22002.213602493066</c:v>
                </c:pt>
                <c:pt idx="9">
                  <c:v>22336.30092511946</c:v>
                </c:pt>
                <c:pt idx="10">
                  <c:v>23508.36590057773</c:v>
                </c:pt>
                <c:pt idx="11">
                  <c:v>24969.637912007049</c:v>
                </c:pt>
                <c:pt idx="12">
                  <c:v>25570.185251864186</c:v>
                </c:pt>
                <c:pt idx="13">
                  <c:v>25577.924668235275</c:v>
                </c:pt>
                <c:pt idx="14">
                  <c:v>25698.511738430829</c:v>
                </c:pt>
                <c:pt idx="15">
                  <c:v>26246.502421908783</c:v>
                </c:pt>
                <c:pt idx="16">
                  <c:v>27444.767592223157</c:v>
                </c:pt>
                <c:pt idx="17">
                  <c:v>28834.012254558114</c:v>
                </c:pt>
                <c:pt idx="18">
                  <c:v>30076.582431715571</c:v>
                </c:pt>
                <c:pt idx="19">
                  <c:v>30296.018684860246</c:v>
                </c:pt>
                <c:pt idx="20">
                  <c:v>29808.332105782829</c:v>
                </c:pt>
                <c:pt idx="21">
                  <c:v>29929.613429715046</c:v>
                </c:pt>
                <c:pt idx="22">
                  <c:v>29548.032088419801</c:v>
                </c:pt>
                <c:pt idx="23">
                  <c:v>30081.26127305346</c:v>
                </c:pt>
                <c:pt idx="24">
                  <c:v>30571.301374847386</c:v>
                </c:pt>
                <c:pt idx="25">
                  <c:v>31848.430524694035</c:v>
                </c:pt>
                <c:pt idx="26">
                  <c:v>32799.40512580677</c:v>
                </c:pt>
                <c:pt idx="27">
                  <c:v>33023.888276289814</c:v>
                </c:pt>
                <c:pt idx="28">
                  <c:v>31937.431815536573</c:v>
                </c:pt>
                <c:pt idx="29">
                  <c:v>30819.546614590818</c:v>
                </c:pt>
                <c:pt idx="30">
                  <c:v>30317.980832327485</c:v>
                </c:pt>
                <c:pt idx="31">
                  <c:v>31922.629602252178</c:v>
                </c:pt>
                <c:pt idx="32">
                  <c:v>34358.641529638691</c:v>
                </c:pt>
                <c:pt idx="33">
                  <c:v>36440.059832350176</c:v>
                </c:pt>
                <c:pt idx="34">
                  <c:v>38618.909889056791</c:v>
                </c:pt>
                <c:pt idx="35">
                  <c:v>38235.248814848288</c:v>
                </c:pt>
                <c:pt idx="36">
                  <c:v>38254.754698998535</c:v>
                </c:pt>
                <c:pt idx="37">
                  <c:v>38668.909723177945</c:v>
                </c:pt>
                <c:pt idx="38">
                  <c:v>37621.909723177945</c:v>
                </c:pt>
                <c:pt idx="39">
                  <c:v>37187.53824049003</c:v>
                </c:pt>
                <c:pt idx="40">
                  <c:v>35671.386868106958</c:v>
                </c:pt>
                <c:pt idx="41">
                  <c:v>32706.38144609435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E-46C6-AF9D-782792FF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0649976"/>
        <c:axId val="460649320"/>
      </c:barChart>
      <c:lineChart>
        <c:grouping val="standard"/>
        <c:varyColors val="0"/>
        <c:ser>
          <c:idx val="1"/>
          <c:order val="1"/>
          <c:tx>
            <c:strRef>
              <c:f>Graphique!$A$4</c:f>
              <c:strCache>
                <c:ptCount val="1"/>
                <c:pt idx="0">
                  <c:v> Indice - appartements anciens</c:v>
                </c:pt>
              </c:strCache>
            </c:strRef>
          </c:tx>
          <c:spPr>
            <a:ln w="44450" cap="rnd">
              <a:solidFill>
                <a:srgbClr val="EB76A7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4.4730333636686451E-3"/>
                  <c:y val="-1.94787379972565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EB76A7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9E-46C6-AF9D-782792FF8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Graphique!$B$1:$AQ$2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Graphique!$B$4:$AQ$4</c:f>
              <c:numCache>
                <c:formatCode>0.0</c:formatCode>
                <c:ptCount val="42"/>
                <c:pt idx="0">
                  <c:v>104.66257890061851</c:v>
                </c:pt>
                <c:pt idx="1">
                  <c:v>104.23733399254149</c:v>
                </c:pt>
                <c:pt idx="2">
                  <c:v>105.26529677760514</c:v>
                </c:pt>
                <c:pt idx="3">
                  <c:v>104.95646738873484</c:v>
                </c:pt>
                <c:pt idx="4">
                  <c:v>102.65966686778354</c:v>
                </c:pt>
                <c:pt idx="5">
                  <c:v>102.16344878292438</c:v>
                </c:pt>
                <c:pt idx="6">
                  <c:v>103.12079897781885</c:v>
                </c:pt>
                <c:pt idx="7">
                  <c:v>100.76709386183273</c:v>
                </c:pt>
                <c:pt idx="8">
                  <c:v>100.4295534539749</c:v>
                </c:pt>
                <c:pt idx="9">
                  <c:v>98.916489348930838</c:v>
                </c:pt>
                <c:pt idx="10">
                  <c:v>100.75634074896924</c:v>
                </c:pt>
                <c:pt idx="11">
                  <c:v>99.897616448125063</c:v>
                </c:pt>
                <c:pt idx="12">
                  <c:v>97.84049730269912</c:v>
                </c:pt>
                <c:pt idx="13">
                  <c:v>98.180457464219245</c:v>
                </c:pt>
                <c:pt idx="14">
                  <c:v>100.7040501499977</c:v>
                </c:pt>
                <c:pt idx="15">
                  <c:v>99.972345257152114</c:v>
                </c:pt>
                <c:pt idx="16">
                  <c:v>98.8523653038242</c:v>
                </c:pt>
                <c:pt idx="17">
                  <c:v>99.579852874843482</c:v>
                </c:pt>
                <c:pt idx="18">
                  <c:v>101.13558682105801</c:v>
                </c:pt>
                <c:pt idx="19">
                  <c:v>99.071795267469369</c:v>
                </c:pt>
                <c:pt idx="20">
                  <c:v>98.727768327155246</c:v>
                </c:pt>
                <c:pt idx="21">
                  <c:v>99.066629560533343</c:v>
                </c:pt>
                <c:pt idx="22">
                  <c:v>101.69411405951972</c:v>
                </c:pt>
                <c:pt idx="23">
                  <c:v>99.38102893730138</c:v>
                </c:pt>
                <c:pt idx="24">
                  <c:v>98.6408427955473</c:v>
                </c:pt>
                <c:pt idx="25">
                  <c:v>100.18932767704763</c:v>
                </c:pt>
                <c:pt idx="26">
                  <c:v>102.95849691551371</c:v>
                </c:pt>
                <c:pt idx="27">
                  <c:v>102.30647373895646</c:v>
                </c:pt>
                <c:pt idx="28">
                  <c:v>104.00937088308486</c:v>
                </c:pt>
                <c:pt idx="29">
                  <c:v>104.52561050981963</c:v>
                </c:pt>
                <c:pt idx="30">
                  <c:v>106.96696755914893</c:v>
                </c:pt>
                <c:pt idx="31">
                  <c:v>108.81889172492491</c:v>
                </c:pt>
                <c:pt idx="32">
                  <c:v>109.23219242873414</c:v>
                </c:pt>
                <c:pt idx="33">
                  <c:v>111.76802889257949</c:v>
                </c:pt>
                <c:pt idx="34">
                  <c:v>114.76113820928978</c:v>
                </c:pt>
                <c:pt idx="35">
                  <c:v>114.99641640696625</c:v>
                </c:pt>
                <c:pt idx="36">
                  <c:v>117.46091836841684</c:v>
                </c:pt>
                <c:pt idx="37">
                  <c:v>120.23431372324139</c:v>
                </c:pt>
                <c:pt idx="38">
                  <c:v>122.90647823793144</c:v>
                </c:pt>
                <c:pt idx="39">
                  <c:v>122.47717653923222</c:v>
                </c:pt>
                <c:pt idx="40">
                  <c:v>122.67783792650343</c:v>
                </c:pt>
                <c:pt idx="41">
                  <c:v>124.32389656381964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9E-46C6-AF9D-782792FF84BD}"/>
            </c:ext>
          </c:extLst>
        </c:ser>
        <c:ser>
          <c:idx val="2"/>
          <c:order val="2"/>
          <c:tx>
            <c:strRef>
              <c:f>Graphique!$A$5</c:f>
              <c:strCache>
                <c:ptCount val="1"/>
                <c:pt idx="0">
                  <c:v> Indice - maisons anciennes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3.6633901197391378E-3"/>
                  <c:y val="-1.132821360292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9E-46C6-AF9D-782792FF8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Graphique!$B$1:$AQ$2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Graphique!$B$5:$AQ$5</c:f>
              <c:numCache>
                <c:formatCode>0.0</c:formatCode>
                <c:ptCount val="42"/>
                <c:pt idx="0">
                  <c:v>101.04083540210989</c:v>
                </c:pt>
                <c:pt idx="1">
                  <c:v>101.41184867331657</c:v>
                </c:pt>
                <c:pt idx="2">
                  <c:v>102.95197249888734</c:v>
                </c:pt>
                <c:pt idx="3">
                  <c:v>101.08501111544628</c:v>
                </c:pt>
                <c:pt idx="4">
                  <c:v>100.97555662733791</c:v>
                </c:pt>
                <c:pt idx="5">
                  <c:v>102.20219285330951</c:v>
                </c:pt>
                <c:pt idx="6">
                  <c:v>102.6735838960104</c:v>
                </c:pt>
                <c:pt idx="7">
                  <c:v>99.366452168924184</c:v>
                </c:pt>
                <c:pt idx="8">
                  <c:v>98.382089545162657</c:v>
                </c:pt>
                <c:pt idx="9">
                  <c:v>99.818334204506712</c:v>
                </c:pt>
                <c:pt idx="10">
                  <c:v>101.45883470850094</c:v>
                </c:pt>
                <c:pt idx="11">
                  <c:v>100.3407415418297</c:v>
                </c:pt>
                <c:pt idx="12">
                  <c:v>100.33330446258348</c:v>
                </c:pt>
                <c:pt idx="13">
                  <c:v>100.20375817469002</c:v>
                </c:pt>
                <c:pt idx="14">
                  <c:v>103.7219120370452</c:v>
                </c:pt>
                <c:pt idx="15">
                  <c:v>101.8294737672034</c:v>
                </c:pt>
                <c:pt idx="16">
                  <c:v>101.59429528137818</c:v>
                </c:pt>
                <c:pt idx="17">
                  <c:v>103.30979151192379</c:v>
                </c:pt>
                <c:pt idx="18">
                  <c:v>106.00928112798607</c:v>
                </c:pt>
                <c:pt idx="19">
                  <c:v>105.29833353541061</c:v>
                </c:pt>
                <c:pt idx="20">
                  <c:v>104.42210913512208</c:v>
                </c:pt>
                <c:pt idx="21">
                  <c:v>105.53813518268245</c:v>
                </c:pt>
                <c:pt idx="22">
                  <c:v>108.70140127886403</c:v>
                </c:pt>
                <c:pt idx="23">
                  <c:v>108.12381166086971</c:v>
                </c:pt>
                <c:pt idx="24">
                  <c:v>108.71626653839112</c:v>
                </c:pt>
                <c:pt idx="25">
                  <c:v>108.1853144118045</c:v>
                </c:pt>
                <c:pt idx="26">
                  <c:v>111.96881698562073</c:v>
                </c:pt>
                <c:pt idx="27">
                  <c:v>111.9440465015348</c:v>
                </c:pt>
                <c:pt idx="28">
                  <c:v>111.60707455926364</c:v>
                </c:pt>
                <c:pt idx="29">
                  <c:v>114.36133398687947</c:v>
                </c:pt>
                <c:pt idx="30">
                  <c:v>116.82397733625849</c:v>
                </c:pt>
                <c:pt idx="31">
                  <c:v>118.64861187482677</c:v>
                </c:pt>
                <c:pt idx="32">
                  <c:v>119.11086965830604</c:v>
                </c:pt>
                <c:pt idx="33">
                  <c:v>122.29766111777307</c:v>
                </c:pt>
                <c:pt idx="34">
                  <c:v>128.02834980279891</c:v>
                </c:pt>
                <c:pt idx="35">
                  <c:v>130.18814131931299</c:v>
                </c:pt>
                <c:pt idx="36">
                  <c:v>131.16022074307716</c:v>
                </c:pt>
                <c:pt idx="37">
                  <c:v>134.01700979682269</c:v>
                </c:pt>
                <c:pt idx="38">
                  <c:v>139.59930037876509</c:v>
                </c:pt>
                <c:pt idx="39">
                  <c:v>138.75017310991373</c:v>
                </c:pt>
                <c:pt idx="40">
                  <c:v>135.80880524479826</c:v>
                </c:pt>
                <c:pt idx="41">
                  <c:v>135.18557277743594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9E-46C6-AF9D-782792FF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250680"/>
        <c:axId val="544249696"/>
      </c:lineChart>
      <c:catAx>
        <c:axId val="46064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fr-FR"/>
          </a:p>
        </c:txPr>
        <c:crossAx val="460649320"/>
        <c:crosses val="autoZero"/>
        <c:auto val="1"/>
        <c:lblAlgn val="ctr"/>
        <c:lblOffset val="100"/>
        <c:noMultiLvlLbl val="0"/>
      </c:catAx>
      <c:valAx>
        <c:axId val="46064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fr-FR"/>
          </a:p>
        </c:txPr>
        <c:crossAx val="460649976"/>
        <c:crosses val="autoZero"/>
        <c:crossBetween val="between"/>
      </c:valAx>
      <c:valAx>
        <c:axId val="54424969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fr-FR"/>
          </a:p>
        </c:txPr>
        <c:crossAx val="544250680"/>
        <c:crosses val="max"/>
        <c:crossBetween val="between"/>
        <c:majorUnit val="30"/>
      </c:valAx>
      <c:catAx>
        <c:axId val="544250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4249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51344677205594E-2"/>
          <c:y val="0.91311357032542939"/>
          <c:w val="0.97357763193072921"/>
          <c:h val="7.1572350077565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VolZoom!$G$3</c:f>
              <c:strCache>
                <c:ptCount val="1"/>
                <c:pt idx="0">
                  <c:v>Drôme</c:v>
                </c:pt>
              </c:strCache>
            </c:strRef>
          </c:tx>
          <c:spPr>
            <a:ln w="50800">
              <a:solidFill>
                <a:srgbClr val="5480B3"/>
              </a:solidFill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strRef>
              <c:f>VolZoom!$F$4:$F$14</c:f>
              <c:strCache>
                <c:ptCount val="11"/>
                <c:pt idx="0">
                  <c:v>2013 T2</c:v>
                </c:pt>
                <c:pt idx="1">
                  <c:v>2014 T2</c:v>
                </c:pt>
                <c:pt idx="2">
                  <c:v>2015 T2</c:v>
                </c:pt>
                <c:pt idx="3">
                  <c:v>2016 T2</c:v>
                </c:pt>
                <c:pt idx="4">
                  <c:v>2017 T2</c:v>
                </c:pt>
                <c:pt idx="5">
                  <c:v>2018 T2</c:v>
                </c:pt>
                <c:pt idx="6">
                  <c:v>2019 T2</c:v>
                </c:pt>
                <c:pt idx="7">
                  <c:v>2020 T2</c:v>
                </c:pt>
                <c:pt idx="8">
                  <c:v>2021 T2</c:v>
                </c:pt>
                <c:pt idx="9">
                  <c:v>2022 T2</c:v>
                </c:pt>
                <c:pt idx="10">
                  <c:v>2023 T2</c:v>
                </c:pt>
              </c:strCache>
            </c:strRef>
          </c:cat>
          <c:val>
            <c:numRef>
              <c:f>VolZoom!$G$4:$G$14</c:f>
              <c:numCache>
                <c:formatCode>General</c:formatCode>
                <c:ptCount val="11"/>
                <c:pt idx="0">
                  <c:v>6395.291919667915</c:v>
                </c:pt>
                <c:pt idx="1">
                  <c:v>6925.7624950072341</c:v>
                </c:pt>
                <c:pt idx="2">
                  <c:v>6451.9071877532206</c:v>
                </c:pt>
                <c:pt idx="3">
                  <c:v>7637.6778877294191</c:v>
                </c:pt>
                <c:pt idx="4">
                  <c:v>8326.963369800922</c:v>
                </c:pt>
                <c:pt idx="5">
                  <c:v>8790.7599169737387</c:v>
                </c:pt>
                <c:pt idx="6">
                  <c:v>9184.9442669810032</c:v>
                </c:pt>
                <c:pt idx="7">
                  <c:v>8590.521885564096</c:v>
                </c:pt>
                <c:pt idx="8">
                  <c:v>10394.66736581809</c:v>
                </c:pt>
                <c:pt idx="9">
                  <c:v>11642.226213015627</c:v>
                </c:pt>
                <c:pt idx="10">
                  <c:v>9496.5464211632752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B1-49ED-A765-BD58937BF8F6}"/>
            </c:ext>
          </c:extLst>
        </c:ser>
        <c:ser>
          <c:idx val="1"/>
          <c:order val="1"/>
          <c:tx>
            <c:strRef>
              <c:f>VolZoom!$H$3</c:f>
              <c:strCache>
                <c:ptCount val="1"/>
                <c:pt idx="0">
                  <c:v>Hautes-Alpes</c:v>
                </c:pt>
              </c:strCache>
            </c:strRef>
          </c:tx>
          <c:spPr>
            <a:ln w="50800">
              <a:solidFill>
                <a:srgbClr val="FFA01B"/>
              </a:solidFill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strRef>
              <c:f>VolZoom!$F$4:$F$14</c:f>
              <c:strCache>
                <c:ptCount val="11"/>
                <c:pt idx="0">
                  <c:v>2013 T2</c:v>
                </c:pt>
                <c:pt idx="1">
                  <c:v>2014 T2</c:v>
                </c:pt>
                <c:pt idx="2">
                  <c:v>2015 T2</c:v>
                </c:pt>
                <c:pt idx="3">
                  <c:v>2016 T2</c:v>
                </c:pt>
                <c:pt idx="4">
                  <c:v>2017 T2</c:v>
                </c:pt>
                <c:pt idx="5">
                  <c:v>2018 T2</c:v>
                </c:pt>
                <c:pt idx="6">
                  <c:v>2019 T2</c:v>
                </c:pt>
                <c:pt idx="7">
                  <c:v>2020 T2</c:v>
                </c:pt>
                <c:pt idx="8">
                  <c:v>2021 T2</c:v>
                </c:pt>
                <c:pt idx="9">
                  <c:v>2022 T2</c:v>
                </c:pt>
                <c:pt idx="10">
                  <c:v>2023 T2</c:v>
                </c:pt>
              </c:strCache>
            </c:strRef>
          </c:cat>
          <c:val>
            <c:numRef>
              <c:f>VolZoom!$H$4:$H$14</c:f>
              <c:numCache>
                <c:formatCode>General</c:formatCode>
                <c:ptCount val="11"/>
                <c:pt idx="0">
                  <c:v>3038.5034782885386</c:v>
                </c:pt>
                <c:pt idx="1">
                  <c:v>3348.8263086709803</c:v>
                </c:pt>
                <c:pt idx="2">
                  <c:v>2838.1638601705049</c:v>
                </c:pt>
                <c:pt idx="3">
                  <c:v>3470.8141956940131</c:v>
                </c:pt>
                <c:pt idx="4">
                  <c:v>3538.8153800423338</c:v>
                </c:pt>
                <c:pt idx="5">
                  <c:v>4349.4306763685108</c:v>
                </c:pt>
                <c:pt idx="6">
                  <c:v>4161.2670018967256</c:v>
                </c:pt>
                <c:pt idx="7">
                  <c:v>4387.4737813277907</c:v>
                </c:pt>
                <c:pt idx="8">
                  <c:v>5383.4706036675962</c:v>
                </c:pt>
                <c:pt idx="9">
                  <c:v>6129.7003230809369</c:v>
                </c:pt>
                <c:pt idx="10">
                  <c:v>5213.6940348137896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B1-49ED-A765-BD58937BF8F6}"/>
            </c:ext>
          </c:extLst>
        </c:ser>
        <c:ser>
          <c:idx val="2"/>
          <c:order val="2"/>
          <c:tx>
            <c:strRef>
              <c:f>VolZoom!$I$3</c:f>
              <c:strCache>
                <c:ptCount val="1"/>
                <c:pt idx="0">
                  <c:v>Isère</c:v>
                </c:pt>
              </c:strCache>
            </c:strRef>
          </c:tx>
          <c:spPr>
            <a:ln w="50800">
              <a:solidFill>
                <a:srgbClr val="D0445D"/>
              </a:solidFill>
              <a:prstDash val="solid"/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strRef>
              <c:f>VolZoom!$F$4:$F$14</c:f>
              <c:strCache>
                <c:ptCount val="11"/>
                <c:pt idx="0">
                  <c:v>2013 T2</c:v>
                </c:pt>
                <c:pt idx="1">
                  <c:v>2014 T2</c:v>
                </c:pt>
                <c:pt idx="2">
                  <c:v>2015 T2</c:v>
                </c:pt>
                <c:pt idx="3">
                  <c:v>2016 T2</c:v>
                </c:pt>
                <c:pt idx="4">
                  <c:v>2017 T2</c:v>
                </c:pt>
                <c:pt idx="5">
                  <c:v>2018 T2</c:v>
                </c:pt>
                <c:pt idx="6">
                  <c:v>2019 T2</c:v>
                </c:pt>
                <c:pt idx="7">
                  <c:v>2020 T2</c:v>
                </c:pt>
                <c:pt idx="8">
                  <c:v>2021 T2</c:v>
                </c:pt>
                <c:pt idx="9">
                  <c:v>2022 T2</c:v>
                </c:pt>
                <c:pt idx="10">
                  <c:v>2023 T2</c:v>
                </c:pt>
              </c:strCache>
            </c:strRef>
          </c:cat>
          <c:val>
            <c:numRef>
              <c:f>VolZoom!$I$4:$I$14</c:f>
              <c:numCache>
                <c:formatCode>General</c:formatCode>
                <c:ptCount val="11"/>
                <c:pt idx="0">
                  <c:v>16892.907819679247</c:v>
                </c:pt>
                <c:pt idx="1">
                  <c:v>18716.936178998127</c:v>
                </c:pt>
                <c:pt idx="2">
                  <c:v>17733.852431695446</c:v>
                </c:pt>
                <c:pt idx="3">
                  <c:v>20217.629664180276</c:v>
                </c:pt>
                <c:pt idx="4">
                  <c:v>22981.654607515644</c:v>
                </c:pt>
                <c:pt idx="5">
                  <c:v>23214.945817419226</c:v>
                </c:pt>
                <c:pt idx="6">
                  <c:v>24647.625989242606</c:v>
                </c:pt>
                <c:pt idx="7">
                  <c:v>23882.826049292784</c:v>
                </c:pt>
                <c:pt idx="8">
                  <c:v>28143.738247730391</c:v>
                </c:pt>
                <c:pt idx="9">
                  <c:v>30629.717695593918</c:v>
                </c:pt>
                <c:pt idx="10">
                  <c:v>25098.218668375706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B1-49ED-A765-BD58937BF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131648"/>
        <c:axId val="269255424"/>
      </c:lineChart>
      <c:catAx>
        <c:axId val="23913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anose="020B0502020104020203" pitchFamily="34" charset="0"/>
              </a:defRPr>
            </a:pPr>
            <a:endParaRPr lang="fr-FR"/>
          </a:p>
        </c:txPr>
        <c:crossAx val="269255424"/>
        <c:crosses val="autoZero"/>
        <c:auto val="1"/>
        <c:lblAlgn val="ctr"/>
        <c:lblOffset val="100"/>
        <c:noMultiLvlLbl val="0"/>
      </c:catAx>
      <c:valAx>
        <c:axId val="2692554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>
                <a:latin typeface="Gill Sans MT" panose="020B0502020104020203" pitchFamily="34" charset="0"/>
              </a:defRPr>
            </a:pPr>
            <a:endParaRPr lang="fr-FR"/>
          </a:p>
        </c:txPr>
        <c:crossAx val="239131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646852683359484"/>
          <c:y val="1.699044766707998E-2"/>
          <c:w val="0.52461421661135332"/>
          <c:h val="6.2503888069963182E-2"/>
        </c:manualLayout>
      </c:layout>
      <c:overlay val="0"/>
      <c:txPr>
        <a:bodyPr/>
        <a:lstStyle/>
        <a:p>
          <a:pPr>
            <a:defRPr sz="1400">
              <a:latin typeface="Gill Sans MT" panose="020B0502020104020203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IndLA!$F$4</c:f>
              <c:strCache>
                <c:ptCount val="1"/>
                <c:pt idx="0">
                  <c:v>Hautes-Alpes</c:v>
                </c:pt>
              </c:strCache>
            </c:strRef>
          </c:tx>
          <c:spPr>
            <a:ln w="50800">
              <a:solidFill>
                <a:srgbClr val="5480B3"/>
              </a:solidFill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numRef>
              <c:f>IndLA!$G$3:$AU$3</c:f>
              <c:numCache>
                <c:formatCode>mmmm\ yyyy</c:formatCode>
                <c:ptCount val="41"/>
                <c:pt idx="0">
                  <c:v>41487</c:v>
                </c:pt>
                <c:pt idx="1">
                  <c:v>41579</c:v>
                </c:pt>
                <c:pt idx="2">
                  <c:v>41671</c:v>
                </c:pt>
                <c:pt idx="3">
                  <c:v>41760</c:v>
                </c:pt>
                <c:pt idx="4">
                  <c:v>41852</c:v>
                </c:pt>
                <c:pt idx="5">
                  <c:v>41944</c:v>
                </c:pt>
                <c:pt idx="6">
                  <c:v>42036</c:v>
                </c:pt>
                <c:pt idx="7">
                  <c:v>42125</c:v>
                </c:pt>
                <c:pt idx="8">
                  <c:v>42217</c:v>
                </c:pt>
                <c:pt idx="9">
                  <c:v>42309</c:v>
                </c:pt>
                <c:pt idx="10">
                  <c:v>42401</c:v>
                </c:pt>
                <c:pt idx="11">
                  <c:v>42491</c:v>
                </c:pt>
                <c:pt idx="12">
                  <c:v>42583</c:v>
                </c:pt>
                <c:pt idx="13">
                  <c:v>42675</c:v>
                </c:pt>
                <c:pt idx="14">
                  <c:v>42767</c:v>
                </c:pt>
                <c:pt idx="15">
                  <c:v>42856</c:v>
                </c:pt>
                <c:pt idx="16">
                  <c:v>42948</c:v>
                </c:pt>
                <c:pt idx="17">
                  <c:v>43040</c:v>
                </c:pt>
                <c:pt idx="18">
                  <c:v>43132</c:v>
                </c:pt>
                <c:pt idx="19">
                  <c:v>43221</c:v>
                </c:pt>
                <c:pt idx="20">
                  <c:v>43313</c:v>
                </c:pt>
                <c:pt idx="21">
                  <c:v>43405</c:v>
                </c:pt>
                <c:pt idx="22">
                  <c:v>43497</c:v>
                </c:pt>
                <c:pt idx="23">
                  <c:v>43586</c:v>
                </c:pt>
                <c:pt idx="24">
                  <c:v>43678</c:v>
                </c:pt>
                <c:pt idx="25">
                  <c:v>43770</c:v>
                </c:pt>
                <c:pt idx="26">
                  <c:v>43862</c:v>
                </c:pt>
                <c:pt idx="27">
                  <c:v>43952</c:v>
                </c:pt>
                <c:pt idx="28">
                  <c:v>44044</c:v>
                </c:pt>
                <c:pt idx="29">
                  <c:v>44136</c:v>
                </c:pt>
                <c:pt idx="30">
                  <c:v>44228</c:v>
                </c:pt>
                <c:pt idx="31">
                  <c:v>44317</c:v>
                </c:pt>
                <c:pt idx="32">
                  <c:v>44409</c:v>
                </c:pt>
                <c:pt idx="33">
                  <c:v>44501</c:v>
                </c:pt>
                <c:pt idx="34">
                  <c:v>44593</c:v>
                </c:pt>
                <c:pt idx="35">
                  <c:v>44682</c:v>
                </c:pt>
                <c:pt idx="36">
                  <c:v>44774</c:v>
                </c:pt>
                <c:pt idx="37">
                  <c:v>44866</c:v>
                </c:pt>
                <c:pt idx="38">
                  <c:v>44958</c:v>
                </c:pt>
                <c:pt idx="39">
                  <c:v>45047</c:v>
                </c:pt>
                <c:pt idx="40">
                  <c:v>45139</c:v>
                </c:pt>
              </c:numCache>
            </c:numRef>
          </c:cat>
          <c:val>
            <c:numRef>
              <c:f>IndLA!$G$4:$AU$4</c:f>
              <c:numCache>
                <c:formatCode>General</c:formatCode>
                <c:ptCount val="41"/>
                <c:pt idx="0">
                  <c:v>101.58594451</c:v>
                </c:pt>
                <c:pt idx="1">
                  <c:v>102.70322813999999</c:v>
                </c:pt>
                <c:pt idx="2">
                  <c:v>102.25510690999999</c:v>
                </c:pt>
                <c:pt idx="3">
                  <c:v>102.17719409</c:v>
                </c:pt>
                <c:pt idx="4">
                  <c:v>102.10070141</c:v>
                </c:pt>
                <c:pt idx="5">
                  <c:v>101.56066288</c:v>
                </c:pt>
                <c:pt idx="6">
                  <c:v>100.23256636000001</c:v>
                </c:pt>
                <c:pt idx="7">
                  <c:v>99.858157517999999</c:v>
                </c:pt>
                <c:pt idx="8">
                  <c:v>100.41837044</c:v>
                </c:pt>
                <c:pt idx="9">
                  <c:v>102.28388547</c:v>
                </c:pt>
                <c:pt idx="10">
                  <c:v>98.941684104999993</c:v>
                </c:pt>
                <c:pt idx="11">
                  <c:v>99.769201875999997</c:v>
                </c:pt>
                <c:pt idx="12">
                  <c:v>100.39909043999999</c:v>
                </c:pt>
                <c:pt idx="13">
                  <c:v>101.23385365</c:v>
                </c:pt>
                <c:pt idx="14">
                  <c:v>100.13953703</c:v>
                </c:pt>
                <c:pt idx="15">
                  <c:v>100.38374292</c:v>
                </c:pt>
                <c:pt idx="16">
                  <c:v>101.99236027000001</c:v>
                </c:pt>
                <c:pt idx="17">
                  <c:v>100.46611758</c:v>
                </c:pt>
                <c:pt idx="18">
                  <c:v>101.35079623</c:v>
                </c:pt>
                <c:pt idx="19">
                  <c:v>101.42595125</c:v>
                </c:pt>
                <c:pt idx="20">
                  <c:v>103.18624543999999</c:v>
                </c:pt>
                <c:pt idx="21">
                  <c:v>104.72973797</c:v>
                </c:pt>
                <c:pt idx="22">
                  <c:v>103.15476704</c:v>
                </c:pt>
                <c:pt idx="23">
                  <c:v>103.32095515</c:v>
                </c:pt>
                <c:pt idx="24">
                  <c:v>102.63182252</c:v>
                </c:pt>
                <c:pt idx="25">
                  <c:v>102.74790129</c:v>
                </c:pt>
                <c:pt idx="26">
                  <c:v>104.64510589</c:v>
                </c:pt>
                <c:pt idx="27">
                  <c:v>103.72333704</c:v>
                </c:pt>
                <c:pt idx="28">
                  <c:v>104.78368671</c:v>
                </c:pt>
                <c:pt idx="29">
                  <c:v>109.13212686</c:v>
                </c:pt>
                <c:pt idx="30">
                  <c:v>108.02621216999999</c:v>
                </c:pt>
                <c:pt idx="31">
                  <c:v>107.74746639</c:v>
                </c:pt>
                <c:pt idx="32">
                  <c:v>113.92780469</c:v>
                </c:pt>
                <c:pt idx="33">
                  <c:v>117.02747479</c:v>
                </c:pt>
                <c:pt idx="34">
                  <c:v>117.92258294</c:v>
                </c:pt>
                <c:pt idx="35">
                  <c:v>120.06734658000001</c:v>
                </c:pt>
                <c:pt idx="36">
                  <c:v>124.46052331</c:v>
                </c:pt>
                <c:pt idx="37">
                  <c:v>125.87208009</c:v>
                </c:pt>
                <c:pt idx="38">
                  <c:v>124.99968852000001</c:v>
                </c:pt>
                <c:pt idx="39">
                  <c:v>126.9454649</c:v>
                </c:pt>
                <c:pt idx="40">
                  <c:v>127.33190885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DF-4E70-B28C-885672E82F2B}"/>
            </c:ext>
          </c:extLst>
        </c:ser>
        <c:ser>
          <c:idx val="1"/>
          <c:order val="1"/>
          <c:tx>
            <c:strRef>
              <c:f>IndLA!$F$5</c:f>
              <c:strCache>
                <c:ptCount val="1"/>
                <c:pt idx="0">
                  <c:v>Drôme</c:v>
                </c:pt>
              </c:strCache>
            </c:strRef>
          </c:tx>
          <c:spPr>
            <a:ln w="50800">
              <a:solidFill>
                <a:srgbClr val="FFA01B"/>
              </a:solidFill>
              <a:prstDash val="solid"/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numRef>
              <c:f>IndLA!$G$3:$AU$3</c:f>
              <c:numCache>
                <c:formatCode>mmmm\ yyyy</c:formatCode>
                <c:ptCount val="41"/>
                <c:pt idx="0">
                  <c:v>41487</c:v>
                </c:pt>
                <c:pt idx="1">
                  <c:v>41579</c:v>
                </c:pt>
                <c:pt idx="2">
                  <c:v>41671</c:v>
                </c:pt>
                <c:pt idx="3">
                  <c:v>41760</c:v>
                </c:pt>
                <c:pt idx="4">
                  <c:v>41852</c:v>
                </c:pt>
                <c:pt idx="5">
                  <c:v>41944</c:v>
                </c:pt>
                <c:pt idx="6">
                  <c:v>42036</c:v>
                </c:pt>
                <c:pt idx="7">
                  <c:v>42125</c:v>
                </c:pt>
                <c:pt idx="8">
                  <c:v>42217</c:v>
                </c:pt>
                <c:pt idx="9">
                  <c:v>42309</c:v>
                </c:pt>
                <c:pt idx="10">
                  <c:v>42401</c:v>
                </c:pt>
                <c:pt idx="11">
                  <c:v>42491</c:v>
                </c:pt>
                <c:pt idx="12">
                  <c:v>42583</c:v>
                </c:pt>
                <c:pt idx="13">
                  <c:v>42675</c:v>
                </c:pt>
                <c:pt idx="14">
                  <c:v>42767</c:v>
                </c:pt>
                <c:pt idx="15">
                  <c:v>42856</c:v>
                </c:pt>
                <c:pt idx="16">
                  <c:v>42948</c:v>
                </c:pt>
                <c:pt idx="17">
                  <c:v>43040</c:v>
                </c:pt>
                <c:pt idx="18">
                  <c:v>43132</c:v>
                </c:pt>
                <c:pt idx="19">
                  <c:v>43221</c:v>
                </c:pt>
                <c:pt idx="20">
                  <c:v>43313</c:v>
                </c:pt>
                <c:pt idx="21">
                  <c:v>43405</c:v>
                </c:pt>
                <c:pt idx="22">
                  <c:v>43497</c:v>
                </c:pt>
                <c:pt idx="23">
                  <c:v>43586</c:v>
                </c:pt>
                <c:pt idx="24">
                  <c:v>43678</c:v>
                </c:pt>
                <c:pt idx="25">
                  <c:v>43770</c:v>
                </c:pt>
                <c:pt idx="26">
                  <c:v>43862</c:v>
                </c:pt>
                <c:pt idx="27">
                  <c:v>43952</c:v>
                </c:pt>
                <c:pt idx="28">
                  <c:v>44044</c:v>
                </c:pt>
                <c:pt idx="29">
                  <c:v>44136</c:v>
                </c:pt>
                <c:pt idx="30">
                  <c:v>44228</c:v>
                </c:pt>
                <c:pt idx="31">
                  <c:v>44317</c:v>
                </c:pt>
                <c:pt idx="32">
                  <c:v>44409</c:v>
                </c:pt>
                <c:pt idx="33">
                  <c:v>44501</c:v>
                </c:pt>
                <c:pt idx="34">
                  <c:v>44593</c:v>
                </c:pt>
                <c:pt idx="35">
                  <c:v>44682</c:v>
                </c:pt>
                <c:pt idx="36">
                  <c:v>44774</c:v>
                </c:pt>
                <c:pt idx="37">
                  <c:v>44866</c:v>
                </c:pt>
                <c:pt idx="38">
                  <c:v>44958</c:v>
                </c:pt>
                <c:pt idx="39">
                  <c:v>45047</c:v>
                </c:pt>
                <c:pt idx="40">
                  <c:v>45139</c:v>
                </c:pt>
              </c:numCache>
            </c:numRef>
          </c:cat>
          <c:val>
            <c:numRef>
              <c:f>IndLA!$G$5:$AU$5</c:f>
              <c:numCache>
                <c:formatCode>General</c:formatCode>
                <c:ptCount val="41"/>
                <c:pt idx="0">
                  <c:v>105.21681006</c:v>
                </c:pt>
                <c:pt idx="1">
                  <c:v>102.24492563</c:v>
                </c:pt>
                <c:pt idx="2">
                  <c:v>102.84548182</c:v>
                </c:pt>
                <c:pt idx="3">
                  <c:v>102.47059776</c:v>
                </c:pt>
                <c:pt idx="4">
                  <c:v>103.98201293</c:v>
                </c:pt>
                <c:pt idx="5">
                  <c:v>101.95265775999999</c:v>
                </c:pt>
                <c:pt idx="6">
                  <c:v>99.142831799000007</c:v>
                </c:pt>
                <c:pt idx="7">
                  <c:v>98.694154385000004</c:v>
                </c:pt>
                <c:pt idx="8">
                  <c:v>100.93235974</c:v>
                </c:pt>
                <c:pt idx="9">
                  <c:v>100.70911506</c:v>
                </c:pt>
                <c:pt idx="10">
                  <c:v>100.62150877000001</c:v>
                </c:pt>
                <c:pt idx="11">
                  <c:v>100.86311695000001</c:v>
                </c:pt>
                <c:pt idx="12">
                  <c:v>101.57803871</c:v>
                </c:pt>
                <c:pt idx="13">
                  <c:v>103.65274303</c:v>
                </c:pt>
                <c:pt idx="14">
                  <c:v>102.30798946</c:v>
                </c:pt>
                <c:pt idx="15">
                  <c:v>101.96494346</c:v>
                </c:pt>
                <c:pt idx="16">
                  <c:v>105.75457491</c:v>
                </c:pt>
                <c:pt idx="17">
                  <c:v>104.12562124</c:v>
                </c:pt>
                <c:pt idx="18">
                  <c:v>103.67486777000001</c:v>
                </c:pt>
                <c:pt idx="19">
                  <c:v>102.89207260000001</c:v>
                </c:pt>
                <c:pt idx="20">
                  <c:v>106.30276056</c:v>
                </c:pt>
                <c:pt idx="21">
                  <c:v>105.9921429</c:v>
                </c:pt>
                <c:pt idx="22">
                  <c:v>105.85729465</c:v>
                </c:pt>
                <c:pt idx="23">
                  <c:v>106.36838179</c:v>
                </c:pt>
                <c:pt idx="24">
                  <c:v>110.5072808</c:v>
                </c:pt>
                <c:pt idx="25">
                  <c:v>111.28669411</c:v>
                </c:pt>
                <c:pt idx="26">
                  <c:v>111.51903636</c:v>
                </c:pt>
                <c:pt idx="27">
                  <c:v>111.30718982</c:v>
                </c:pt>
                <c:pt idx="28">
                  <c:v>111.85524445</c:v>
                </c:pt>
                <c:pt idx="29">
                  <c:v>116.41288208</c:v>
                </c:pt>
                <c:pt idx="30">
                  <c:v>116.63484567</c:v>
                </c:pt>
                <c:pt idx="31">
                  <c:v>118.53217947</c:v>
                </c:pt>
                <c:pt idx="32">
                  <c:v>123.56665792</c:v>
                </c:pt>
                <c:pt idx="33">
                  <c:v>124.15369366</c:v>
                </c:pt>
                <c:pt idx="34">
                  <c:v>126.19713763999999</c:v>
                </c:pt>
                <c:pt idx="35">
                  <c:v>128.70778820000001</c:v>
                </c:pt>
                <c:pt idx="36">
                  <c:v>134.45248466999999</c:v>
                </c:pt>
                <c:pt idx="37">
                  <c:v>134.37042912000001</c:v>
                </c:pt>
                <c:pt idx="38">
                  <c:v>131.87791095</c:v>
                </c:pt>
                <c:pt idx="39">
                  <c:v>129.38208908999999</c:v>
                </c:pt>
                <c:pt idx="40">
                  <c:v>133.26704248999999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DF-4E70-B28C-885672E82F2B}"/>
            </c:ext>
          </c:extLst>
        </c:ser>
        <c:ser>
          <c:idx val="2"/>
          <c:order val="2"/>
          <c:tx>
            <c:strRef>
              <c:f>IndLA!$F$6</c:f>
              <c:strCache>
                <c:ptCount val="1"/>
                <c:pt idx="0">
                  <c:v>Isère</c:v>
                </c:pt>
              </c:strCache>
            </c:strRef>
          </c:tx>
          <c:spPr>
            <a:ln w="50800">
              <a:solidFill>
                <a:srgbClr val="D0445D"/>
              </a:solidFill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numRef>
              <c:f>IndLA!$G$3:$AU$3</c:f>
              <c:numCache>
                <c:formatCode>mmmm\ yyyy</c:formatCode>
                <c:ptCount val="41"/>
                <c:pt idx="0">
                  <c:v>41487</c:v>
                </c:pt>
                <c:pt idx="1">
                  <c:v>41579</c:v>
                </c:pt>
                <c:pt idx="2">
                  <c:v>41671</c:v>
                </c:pt>
                <c:pt idx="3">
                  <c:v>41760</c:v>
                </c:pt>
                <c:pt idx="4">
                  <c:v>41852</c:v>
                </c:pt>
                <c:pt idx="5">
                  <c:v>41944</c:v>
                </c:pt>
                <c:pt idx="6">
                  <c:v>42036</c:v>
                </c:pt>
                <c:pt idx="7">
                  <c:v>42125</c:v>
                </c:pt>
                <c:pt idx="8">
                  <c:v>42217</c:v>
                </c:pt>
                <c:pt idx="9">
                  <c:v>42309</c:v>
                </c:pt>
                <c:pt idx="10">
                  <c:v>42401</c:v>
                </c:pt>
                <c:pt idx="11">
                  <c:v>42491</c:v>
                </c:pt>
                <c:pt idx="12">
                  <c:v>42583</c:v>
                </c:pt>
                <c:pt idx="13">
                  <c:v>42675</c:v>
                </c:pt>
                <c:pt idx="14">
                  <c:v>42767</c:v>
                </c:pt>
                <c:pt idx="15">
                  <c:v>42856</c:v>
                </c:pt>
                <c:pt idx="16">
                  <c:v>42948</c:v>
                </c:pt>
                <c:pt idx="17">
                  <c:v>43040</c:v>
                </c:pt>
                <c:pt idx="18">
                  <c:v>43132</c:v>
                </c:pt>
                <c:pt idx="19">
                  <c:v>43221</c:v>
                </c:pt>
                <c:pt idx="20">
                  <c:v>43313</c:v>
                </c:pt>
                <c:pt idx="21">
                  <c:v>43405</c:v>
                </c:pt>
                <c:pt idx="22">
                  <c:v>43497</c:v>
                </c:pt>
                <c:pt idx="23">
                  <c:v>43586</c:v>
                </c:pt>
                <c:pt idx="24">
                  <c:v>43678</c:v>
                </c:pt>
                <c:pt idx="25">
                  <c:v>43770</c:v>
                </c:pt>
                <c:pt idx="26">
                  <c:v>43862</c:v>
                </c:pt>
                <c:pt idx="27">
                  <c:v>43952</c:v>
                </c:pt>
                <c:pt idx="28">
                  <c:v>44044</c:v>
                </c:pt>
                <c:pt idx="29">
                  <c:v>44136</c:v>
                </c:pt>
                <c:pt idx="30">
                  <c:v>44228</c:v>
                </c:pt>
                <c:pt idx="31">
                  <c:v>44317</c:v>
                </c:pt>
                <c:pt idx="32">
                  <c:v>44409</c:v>
                </c:pt>
                <c:pt idx="33">
                  <c:v>44501</c:v>
                </c:pt>
                <c:pt idx="34">
                  <c:v>44593</c:v>
                </c:pt>
                <c:pt idx="35">
                  <c:v>44682</c:v>
                </c:pt>
                <c:pt idx="36">
                  <c:v>44774</c:v>
                </c:pt>
                <c:pt idx="37">
                  <c:v>44866</c:v>
                </c:pt>
                <c:pt idx="38">
                  <c:v>44958</c:v>
                </c:pt>
                <c:pt idx="39">
                  <c:v>45047</c:v>
                </c:pt>
                <c:pt idx="40">
                  <c:v>45139</c:v>
                </c:pt>
              </c:numCache>
            </c:numRef>
          </c:cat>
          <c:val>
            <c:numRef>
              <c:f>IndLA!$G$6:$AU$6</c:f>
              <c:numCache>
                <c:formatCode>General</c:formatCode>
                <c:ptCount val="41"/>
                <c:pt idx="0">
                  <c:v>103.86115297000001</c:v>
                </c:pt>
                <c:pt idx="1">
                  <c:v>101.86644188</c:v>
                </c:pt>
                <c:pt idx="2">
                  <c:v>102.44256589</c:v>
                </c:pt>
                <c:pt idx="3">
                  <c:v>101.24200116</c:v>
                </c:pt>
                <c:pt idx="4">
                  <c:v>103.00057912</c:v>
                </c:pt>
                <c:pt idx="5">
                  <c:v>100.17769084</c:v>
                </c:pt>
                <c:pt idx="6">
                  <c:v>99.327508312999996</c:v>
                </c:pt>
                <c:pt idx="7">
                  <c:v>98.915014120999999</c:v>
                </c:pt>
                <c:pt idx="8">
                  <c:v>100.86240945999999</c:v>
                </c:pt>
                <c:pt idx="9">
                  <c:v>100.48548624999999</c:v>
                </c:pt>
                <c:pt idx="10">
                  <c:v>98.389696800999999</c:v>
                </c:pt>
                <c:pt idx="11">
                  <c:v>99.166273015000002</c:v>
                </c:pt>
                <c:pt idx="12">
                  <c:v>101.61011053</c:v>
                </c:pt>
                <c:pt idx="13">
                  <c:v>100.5723225</c:v>
                </c:pt>
                <c:pt idx="14">
                  <c:v>100.38741486000001</c:v>
                </c:pt>
                <c:pt idx="15">
                  <c:v>99.879159752000007</c:v>
                </c:pt>
                <c:pt idx="16">
                  <c:v>103.47729821</c:v>
                </c:pt>
                <c:pt idx="17">
                  <c:v>102.96138391</c:v>
                </c:pt>
                <c:pt idx="18">
                  <c:v>101.0595197</c:v>
                </c:pt>
                <c:pt idx="19">
                  <c:v>102.24887029999999</c:v>
                </c:pt>
                <c:pt idx="20">
                  <c:v>104.21020403999999</c:v>
                </c:pt>
                <c:pt idx="21">
                  <c:v>104.40187118</c:v>
                </c:pt>
                <c:pt idx="22">
                  <c:v>104.17703679</c:v>
                </c:pt>
                <c:pt idx="23">
                  <c:v>103.17107996</c:v>
                </c:pt>
                <c:pt idx="24">
                  <c:v>106.80722123</c:v>
                </c:pt>
                <c:pt idx="25">
                  <c:v>107.04329475</c:v>
                </c:pt>
                <c:pt idx="26">
                  <c:v>107.10837207</c:v>
                </c:pt>
                <c:pt idx="27">
                  <c:v>110.22956881</c:v>
                </c:pt>
                <c:pt idx="28">
                  <c:v>111.41975300999999</c:v>
                </c:pt>
                <c:pt idx="29">
                  <c:v>113.74144988</c:v>
                </c:pt>
                <c:pt idx="30">
                  <c:v>114.28481815000001</c:v>
                </c:pt>
                <c:pt idx="31">
                  <c:v>116.75789594</c:v>
                </c:pt>
                <c:pt idx="32">
                  <c:v>121.01033704</c:v>
                </c:pt>
                <c:pt idx="33">
                  <c:v>123.25367321</c:v>
                </c:pt>
                <c:pt idx="34">
                  <c:v>124.86222752</c:v>
                </c:pt>
                <c:pt idx="35">
                  <c:v>127.25317563999999</c:v>
                </c:pt>
                <c:pt idx="36">
                  <c:v>130.90822879000001</c:v>
                </c:pt>
                <c:pt idx="37">
                  <c:v>133.21163379999999</c:v>
                </c:pt>
                <c:pt idx="38">
                  <c:v>130.21991126</c:v>
                </c:pt>
                <c:pt idx="39">
                  <c:v>129.76446399</c:v>
                </c:pt>
                <c:pt idx="40">
                  <c:v>131.50019804999999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DF-4E70-B28C-885672E82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825088"/>
        <c:axId val="370826624"/>
      </c:lineChart>
      <c:dateAx>
        <c:axId val="370825088"/>
        <c:scaling>
          <c:orientation val="minMax"/>
        </c:scaling>
        <c:delete val="0"/>
        <c:axPos val="b"/>
        <c:numFmt formatCode="mmmm\ yyyy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anose="020B0502020104020203" pitchFamily="34" charset="0"/>
              </a:defRPr>
            </a:pPr>
            <a:endParaRPr lang="fr-FR"/>
          </a:p>
        </c:txPr>
        <c:crossAx val="370826624"/>
        <c:crosses val="autoZero"/>
        <c:auto val="1"/>
        <c:lblOffset val="100"/>
        <c:baseTimeUnit val="months"/>
        <c:majorUnit val="3"/>
        <c:majorTimeUnit val="months"/>
      </c:dateAx>
      <c:valAx>
        <c:axId val="370826624"/>
        <c:scaling>
          <c:orientation val="minMax"/>
          <c:max val="140"/>
          <c:min val="9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>
                <a:latin typeface="Gill Sans MT" panose="020B0502020104020203" pitchFamily="34" charset="0"/>
              </a:defRPr>
            </a:pPr>
            <a:endParaRPr lang="fr-FR"/>
          </a:p>
        </c:txPr>
        <c:crossAx val="370825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028303894445627"/>
          <c:y val="1.6842105263157894E-2"/>
          <c:w val="0.43901340710789527"/>
          <c:h val="6.195817101809642E-2"/>
        </c:manualLayout>
      </c:layout>
      <c:overlay val="0"/>
      <c:txPr>
        <a:bodyPr/>
        <a:lstStyle/>
        <a:p>
          <a:pPr>
            <a:defRPr sz="1400">
              <a:latin typeface="Gill Sans MT" panose="020B0502020104020203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ApaEvol10!$F$4</c:f>
              <c:strCache>
                <c:ptCount val="1"/>
                <c:pt idx="0">
                  <c:v>Hautes-Alpes, Drôme, Isère</c:v>
                </c:pt>
              </c:strCache>
            </c:strRef>
          </c:tx>
          <c:spPr>
            <a:ln w="50800">
              <a:solidFill>
                <a:srgbClr val="5480B3"/>
              </a:solidFill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numRef>
              <c:f>ApaEvol10!$G$3:$Q$3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ApaEvol10!$G$4:$Q$4</c:f>
              <c:numCache>
                <c:formatCode>General</c:formatCode>
                <c:ptCount val="11"/>
                <c:pt idx="0">
                  <c:v>2071.727272727273</c:v>
                </c:pt>
                <c:pt idx="1">
                  <c:v>2033.1501831501832</c:v>
                </c:pt>
                <c:pt idx="2">
                  <c:v>2000</c:v>
                </c:pt>
                <c:pt idx="3">
                  <c:v>1962.5932835820895</c:v>
                </c:pt>
                <c:pt idx="4">
                  <c:v>1970.5882352941176</c:v>
                </c:pt>
                <c:pt idx="5">
                  <c:v>1954.916818347288</c:v>
                </c:pt>
                <c:pt idx="6">
                  <c:v>1976.7441860465117</c:v>
                </c:pt>
                <c:pt idx="7">
                  <c:v>2014.9969331425066</c:v>
                </c:pt>
                <c:pt idx="8">
                  <c:v>2105.2631578947367</c:v>
                </c:pt>
                <c:pt idx="9">
                  <c:v>2269.9382716049386</c:v>
                </c:pt>
                <c:pt idx="10">
                  <c:v>2389.5781119465328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6-4AA5-A711-DE918169B94B}"/>
            </c:ext>
          </c:extLst>
        </c:ser>
        <c:ser>
          <c:idx val="1"/>
          <c:order val="1"/>
          <c:tx>
            <c:strRef>
              <c:f>ApaEvol10!$F$5</c:f>
              <c:strCache>
                <c:ptCount val="1"/>
                <c:pt idx="0">
                  <c:v>Province</c:v>
                </c:pt>
              </c:strCache>
            </c:strRef>
          </c:tx>
          <c:spPr>
            <a:ln w="50800">
              <a:solidFill>
                <a:srgbClr val="BFBFBF"/>
              </a:solidFill>
              <a:prstDash val="sysDot"/>
            </a:ln>
            <a:effectLst/>
          </c:spPr>
          <c:marker>
            <c:symbol val="none"/>
          </c:marker>
          <c:cat>
            <c:numRef>
              <c:f>ApaEvol10!$G$3:$Q$3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ApaEvol10!$G$5:$Q$5</c:f>
              <c:numCache>
                <c:formatCode>General</c:formatCode>
                <c:ptCount val="11"/>
                <c:pt idx="0">
                  <c:v>2322.8219696969695</c:v>
                </c:pt>
                <c:pt idx="1">
                  <c:v>2309.5238095238096</c:v>
                </c:pt>
                <c:pt idx="2">
                  <c:v>2246.1678321678319</c:v>
                </c:pt>
                <c:pt idx="3">
                  <c:v>2222.2222222222222</c:v>
                </c:pt>
                <c:pt idx="4">
                  <c:v>2241.7582417582416</c:v>
                </c:pt>
                <c:pt idx="5">
                  <c:v>2261.9047619047619</c:v>
                </c:pt>
                <c:pt idx="6">
                  <c:v>2321.6867469879517</c:v>
                </c:pt>
                <c:pt idx="7">
                  <c:v>2430.2325581395348</c:v>
                </c:pt>
                <c:pt idx="8">
                  <c:v>2614.0350877192982</c:v>
                </c:pt>
                <c:pt idx="9">
                  <c:v>2790.5902777777778</c:v>
                </c:pt>
                <c:pt idx="10">
                  <c:v>2901.8588039867109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6-4AA5-A711-DE918169B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116224"/>
        <c:axId val="296117760"/>
      </c:lineChart>
      <c:catAx>
        <c:axId val="2961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ill Sans MT" panose="020B0502020104020203" pitchFamily="34" charset="0"/>
              </a:defRPr>
            </a:pPr>
            <a:endParaRPr lang="fr-FR"/>
          </a:p>
        </c:txPr>
        <c:crossAx val="296117760"/>
        <c:crosses val="autoZero"/>
        <c:auto val="1"/>
        <c:lblAlgn val="ctr"/>
        <c:lblOffset val="100"/>
        <c:noMultiLvlLbl val="0"/>
      </c:catAx>
      <c:valAx>
        <c:axId val="296117760"/>
        <c:scaling>
          <c:orientation val="minMax"/>
          <c:max val="3000"/>
          <c:min val="19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\ &quot;€&quot;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600">
                <a:latin typeface="Gill Sans MT" panose="020B0502020104020203" pitchFamily="34" charset="0"/>
              </a:defRPr>
            </a:pPr>
            <a:endParaRPr lang="fr-FR"/>
          </a:p>
        </c:txPr>
        <c:crossAx val="2961162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>
              <a:latin typeface="Gill Sans MT" panose="020B0502020104020203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389487"/>
                </a:solidFill>
                <a:latin typeface="Gill Sans MT" panose="020B0502020104020203" pitchFamily="34" charset="0"/>
              </a:defRPr>
            </a:pPr>
            <a:r>
              <a:rPr lang="fr-FR" sz="2000">
                <a:solidFill>
                  <a:srgbClr val="389487"/>
                </a:solidFill>
                <a:latin typeface="Gill Sans MT" panose="020B0502020104020203" pitchFamily="34" charset="0"/>
              </a:rPr>
              <a:t>Prix médians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60C3B6"/>
                </a:gs>
                <a:gs pos="100000">
                  <a:srgbClr val="389487"/>
                </a:gs>
              </a:gsLst>
              <a:lin ang="5400000" scaled="1"/>
              <a:tileRect/>
            </a:gradFill>
          </c:spPr>
          <c:invertIfNegative val="0"/>
          <c:dLbls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ApaPrefect!$F$3:$F$16</c:f>
              <c:strCache>
                <c:ptCount val="14"/>
                <c:pt idx="0">
                  <c:v>Saint-Étienne</c:v>
                </c:pt>
                <c:pt idx="1">
                  <c:v>Privas</c:v>
                </c:pt>
                <c:pt idx="2">
                  <c:v>Digne-les-Bains</c:v>
                </c:pt>
                <c:pt idx="3">
                  <c:v>Bourg-en-Bresse</c:v>
                </c:pt>
                <c:pt idx="4">
                  <c:v>Valence</c:v>
                </c:pt>
                <c:pt idx="5">
                  <c:v>Nîmes</c:v>
                </c:pt>
                <c:pt idx="6">
                  <c:v>Gap</c:v>
                </c:pt>
                <c:pt idx="7">
                  <c:v>Avignon</c:v>
                </c:pt>
                <c:pt idx="8">
                  <c:v>Toulon</c:v>
                </c:pt>
                <c:pt idx="9">
                  <c:v>Grenoble</c:v>
                </c:pt>
                <c:pt idx="10">
                  <c:v>Chambéry</c:v>
                </c:pt>
                <c:pt idx="11">
                  <c:v>Marseille</c:v>
                </c:pt>
                <c:pt idx="12">
                  <c:v>Nice</c:v>
                </c:pt>
                <c:pt idx="13">
                  <c:v>Lyon</c:v>
                </c:pt>
              </c:strCache>
            </c:strRef>
          </c:cat>
          <c:val>
            <c:numRef>
              <c:f>ApaPrefect!$G$3:$G$16</c:f>
              <c:numCache>
                <c:formatCode>General</c:formatCode>
                <c:ptCount val="14"/>
                <c:pt idx="0">
                  <c:v>1220</c:v>
                </c:pt>
                <c:pt idx="1">
                  <c:v>1250</c:v>
                </c:pt>
                <c:pt idx="2">
                  <c:v>1500</c:v>
                </c:pt>
                <c:pt idx="3">
                  <c:v>1880</c:v>
                </c:pt>
                <c:pt idx="4">
                  <c:v>1990</c:v>
                </c:pt>
                <c:pt idx="5">
                  <c:v>2140</c:v>
                </c:pt>
                <c:pt idx="6">
                  <c:v>2280</c:v>
                </c:pt>
                <c:pt idx="7">
                  <c:v>2310</c:v>
                </c:pt>
                <c:pt idx="8">
                  <c:v>2550</c:v>
                </c:pt>
                <c:pt idx="9">
                  <c:v>2590</c:v>
                </c:pt>
                <c:pt idx="10">
                  <c:v>2860</c:v>
                </c:pt>
                <c:pt idx="11">
                  <c:v>3150</c:v>
                </c:pt>
                <c:pt idx="12">
                  <c:v>4680</c:v>
                </c:pt>
                <c:pt idx="13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B-4C70-8FFB-F3547E64E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3154944"/>
        <c:axId val="373156480"/>
      </c:barChart>
      <c:catAx>
        <c:axId val="373154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ill Sans MT" panose="020B0502020104020203" pitchFamily="34" charset="0"/>
              </a:defRPr>
            </a:pPr>
            <a:endParaRPr lang="fr-FR"/>
          </a:p>
        </c:txPr>
        <c:crossAx val="373156480"/>
        <c:crosses val="autoZero"/>
        <c:auto val="1"/>
        <c:lblAlgn val="ctr"/>
        <c:lblOffset val="100"/>
        <c:noMultiLvlLbl val="0"/>
      </c:catAx>
      <c:valAx>
        <c:axId val="373156480"/>
        <c:scaling>
          <c:orientation val="minMax"/>
        </c:scaling>
        <c:delete val="0"/>
        <c:axPos val="b"/>
        <c:majorGridlines>
          <c:spPr>
            <a:ln>
              <a:solidFill>
                <a:srgbClr val="16375D">
                  <a:alpha val="15000"/>
                </a:srgbClr>
              </a:solidFill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ill Sans MT" panose="020B0502020104020203" pitchFamily="34" charset="0"/>
              </a:defRPr>
            </a:pPr>
            <a:endParaRPr lang="fr-FR"/>
          </a:p>
        </c:txPr>
        <c:crossAx val="373154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0931A3"/>
                </a:solidFill>
                <a:latin typeface="Gill Sans MT" panose="020B0502020104020203" pitchFamily="34" charset="0"/>
              </a:defRPr>
            </a:pPr>
            <a:r>
              <a:rPr lang="fr-FR" sz="2000">
                <a:solidFill>
                  <a:srgbClr val="0931A3"/>
                </a:solidFill>
                <a:latin typeface="Gill Sans MT" panose="020B0502020104020203" pitchFamily="34" charset="0"/>
              </a:rPr>
              <a:t>Évolutions sur 1 an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4474F5"/>
                </a:gs>
                <a:gs pos="100000">
                  <a:srgbClr val="0931A3"/>
                </a:gs>
              </a:gsLst>
              <a:lin ang="5400000" scaled="1"/>
              <a:tileRect/>
            </a:gra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  <a:latin typeface="Gill Sans MT" panose="020B0502020104020203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ApaPrefect!$F$53:$F$66</c:f>
              <c:strCache>
                <c:ptCount val="14"/>
                <c:pt idx="0">
                  <c:v>Saint-Étienne</c:v>
                </c:pt>
                <c:pt idx="1">
                  <c:v>Privas</c:v>
                </c:pt>
                <c:pt idx="2">
                  <c:v>Digne-les-Bains</c:v>
                </c:pt>
                <c:pt idx="3">
                  <c:v>Bourg-en-Bresse</c:v>
                </c:pt>
                <c:pt idx="4">
                  <c:v>Valence</c:v>
                </c:pt>
                <c:pt idx="5">
                  <c:v>Nîmes</c:v>
                </c:pt>
                <c:pt idx="6">
                  <c:v>Gap</c:v>
                </c:pt>
                <c:pt idx="7">
                  <c:v>Avignon</c:v>
                </c:pt>
                <c:pt idx="8">
                  <c:v>Toulon</c:v>
                </c:pt>
                <c:pt idx="9">
                  <c:v>Grenoble</c:v>
                </c:pt>
                <c:pt idx="10">
                  <c:v>Chambéry</c:v>
                </c:pt>
                <c:pt idx="11">
                  <c:v>Marseille</c:v>
                </c:pt>
                <c:pt idx="12">
                  <c:v>Nice</c:v>
                </c:pt>
                <c:pt idx="13">
                  <c:v>Lyon</c:v>
                </c:pt>
              </c:strCache>
            </c:strRef>
          </c:cat>
          <c:val>
            <c:numRef>
              <c:f>ApaPrefect!$G$53:$G$66</c:f>
              <c:numCache>
                <c:formatCode>General</c:formatCode>
                <c:ptCount val="14"/>
                <c:pt idx="0">
                  <c:v>4.7325420070911228E-2</c:v>
                </c:pt>
                <c:pt idx="1">
                  <c:v>7.2527116723328344E-2</c:v>
                </c:pt>
                <c:pt idx="2">
                  <c:v>-7.170268632599619E-3</c:v>
                </c:pt>
                <c:pt idx="3">
                  <c:v>3.8947368421052619E-2</c:v>
                </c:pt>
                <c:pt idx="4">
                  <c:v>5.6902707195200186E-2</c:v>
                </c:pt>
                <c:pt idx="5">
                  <c:v>8.3370266410597305E-2</c:v>
                </c:pt>
                <c:pt idx="6">
                  <c:v>4.1700071073205391E-2</c:v>
                </c:pt>
                <c:pt idx="7">
                  <c:v>4.5327536231884125E-2</c:v>
                </c:pt>
                <c:pt idx="8">
                  <c:v>6.2903794115312328E-2</c:v>
                </c:pt>
                <c:pt idx="9">
                  <c:v>2.8085987705017912E-2</c:v>
                </c:pt>
                <c:pt idx="10">
                  <c:v>6.2455132806891633E-2</c:v>
                </c:pt>
                <c:pt idx="11">
                  <c:v>7.4145825995068693E-2</c:v>
                </c:pt>
                <c:pt idx="12">
                  <c:v>8.0952586206896493E-2</c:v>
                </c:pt>
                <c:pt idx="13">
                  <c:v>-1.9754823382883813E-2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F-4A43-A096-6B67486AD0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3240576"/>
        <c:axId val="373243264"/>
      </c:barChart>
      <c:catAx>
        <c:axId val="3732405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73243264"/>
        <c:crosses val="autoZero"/>
        <c:auto val="1"/>
        <c:lblAlgn val="ctr"/>
        <c:lblOffset val="100"/>
        <c:noMultiLvlLbl val="0"/>
      </c:catAx>
      <c:valAx>
        <c:axId val="373243264"/>
        <c:scaling>
          <c:orientation val="minMax"/>
        </c:scaling>
        <c:delete val="0"/>
        <c:axPos val="b"/>
        <c:majorGridlines>
          <c:spPr>
            <a:ln>
              <a:solidFill>
                <a:srgbClr val="C67925">
                  <a:alpha val="15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ill Sans MT" panose="020B0502020104020203" pitchFamily="34" charset="0"/>
              </a:defRPr>
            </a:pPr>
            <a:endParaRPr lang="fr-FR"/>
          </a:p>
        </c:txPr>
        <c:crossAx val="373240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MaaEvol10!$F$4</c:f>
              <c:strCache>
                <c:ptCount val="1"/>
                <c:pt idx="0">
                  <c:v>Hautes-Alpes, Drôme, Isère</c:v>
                </c:pt>
              </c:strCache>
            </c:strRef>
          </c:tx>
          <c:spPr>
            <a:ln w="50800">
              <a:solidFill>
                <a:srgbClr val="5480B3"/>
              </a:solidFill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numRef>
              <c:f>MaaEvol10!$G$3:$Q$3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MaaEvol10!$G$4:$Q$4</c:f>
              <c:numCache>
                <c:formatCode>General</c:formatCode>
                <c:ptCount val="11"/>
                <c:pt idx="0">
                  <c:v>200000</c:v>
                </c:pt>
                <c:pt idx="1">
                  <c:v>198160</c:v>
                </c:pt>
                <c:pt idx="2">
                  <c:v>194900</c:v>
                </c:pt>
                <c:pt idx="3">
                  <c:v>198000</c:v>
                </c:pt>
                <c:pt idx="4">
                  <c:v>203650</c:v>
                </c:pt>
                <c:pt idx="5">
                  <c:v>210000</c:v>
                </c:pt>
                <c:pt idx="6">
                  <c:v>213000</c:v>
                </c:pt>
                <c:pt idx="7">
                  <c:v>221000</c:v>
                </c:pt>
                <c:pt idx="8">
                  <c:v>235516</c:v>
                </c:pt>
                <c:pt idx="9">
                  <c:v>253000</c:v>
                </c:pt>
                <c:pt idx="10">
                  <c:v>261000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2-4C8B-BD16-BC126A98CDAF}"/>
            </c:ext>
          </c:extLst>
        </c:ser>
        <c:ser>
          <c:idx val="1"/>
          <c:order val="1"/>
          <c:tx>
            <c:strRef>
              <c:f>MaaEvol10!$F$5</c:f>
              <c:strCache>
                <c:ptCount val="1"/>
                <c:pt idx="0">
                  <c:v>Province</c:v>
                </c:pt>
              </c:strCache>
            </c:strRef>
          </c:tx>
          <c:spPr>
            <a:ln w="50800">
              <a:solidFill>
                <a:srgbClr val="BFBFBF"/>
              </a:solidFill>
              <a:prstDash val="sysDot"/>
            </a:ln>
            <a:effectLst/>
          </c:spPr>
          <c:marker>
            <c:symbol val="none"/>
          </c:marker>
          <c:cat>
            <c:numRef>
              <c:f>MaaEvol10!$G$3:$Q$3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MaaEvol10!$G$5:$Q$5</c:f>
              <c:numCache>
                <c:formatCode>General</c:formatCode>
                <c:ptCount val="11"/>
                <c:pt idx="0">
                  <c:v>161400</c:v>
                </c:pt>
                <c:pt idx="1">
                  <c:v>157500</c:v>
                </c:pt>
                <c:pt idx="2">
                  <c:v>155000</c:v>
                </c:pt>
                <c:pt idx="3">
                  <c:v>157000</c:v>
                </c:pt>
                <c:pt idx="4">
                  <c:v>160000</c:v>
                </c:pt>
                <c:pt idx="5">
                  <c:v>160000</c:v>
                </c:pt>
                <c:pt idx="6">
                  <c:v>163000</c:v>
                </c:pt>
                <c:pt idx="7">
                  <c:v>170000</c:v>
                </c:pt>
                <c:pt idx="8">
                  <c:v>180000</c:v>
                </c:pt>
                <c:pt idx="9">
                  <c:v>189990</c:v>
                </c:pt>
                <c:pt idx="10">
                  <c:v>195650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12-4C8B-BD16-BC126A98C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116224"/>
        <c:axId val="296117760"/>
      </c:lineChart>
      <c:catAx>
        <c:axId val="2961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ill Sans MT" panose="020B0502020104020203" pitchFamily="34" charset="0"/>
              </a:defRPr>
            </a:pPr>
            <a:endParaRPr lang="fr-FR"/>
          </a:p>
        </c:txPr>
        <c:crossAx val="296117760"/>
        <c:crosses val="autoZero"/>
        <c:auto val="1"/>
        <c:lblAlgn val="ctr"/>
        <c:lblOffset val="100"/>
        <c:noMultiLvlLbl val="0"/>
      </c:catAx>
      <c:valAx>
        <c:axId val="296117760"/>
        <c:scaling>
          <c:orientation val="minMax"/>
          <c:max val="270000"/>
          <c:min val="150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\ &quot;€&quot;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600">
                <a:latin typeface="Gill Sans MT" panose="020B0502020104020203" pitchFamily="34" charset="0"/>
              </a:defRPr>
            </a:pPr>
            <a:endParaRPr lang="fr-FR"/>
          </a:p>
        </c:txPr>
        <c:crossAx val="2961162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>
              <a:latin typeface="Gill Sans MT" panose="020B0502020104020203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ApnEvol10!$F$4</c:f>
              <c:strCache>
                <c:ptCount val="1"/>
                <c:pt idx="0">
                  <c:v>Hautes-Alpes, Drôme, Isère</c:v>
                </c:pt>
              </c:strCache>
            </c:strRef>
          </c:tx>
          <c:spPr>
            <a:ln w="50800">
              <a:solidFill>
                <a:srgbClr val="5480B3"/>
              </a:solidFill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numRef>
              <c:f>ApnEvol10!$G$3:$Q$3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ApnEvol10!$G$4:$Q$4</c:f>
              <c:numCache>
                <c:formatCode>General</c:formatCode>
                <c:ptCount val="11"/>
                <c:pt idx="0">
                  <c:v>3263.0102040816328</c:v>
                </c:pt>
                <c:pt idx="1">
                  <c:v>3292.5275414768548</c:v>
                </c:pt>
                <c:pt idx="2">
                  <c:v>3239.7196262460611</c:v>
                </c:pt>
                <c:pt idx="3">
                  <c:v>3473.6842105263158</c:v>
                </c:pt>
                <c:pt idx="4">
                  <c:v>3416.6666666666665</c:v>
                </c:pt>
                <c:pt idx="5">
                  <c:v>3421.5686274509803</c:v>
                </c:pt>
                <c:pt idx="6">
                  <c:v>3457.5606892010537</c:v>
                </c:pt>
                <c:pt idx="7">
                  <c:v>3404.4117647058824</c:v>
                </c:pt>
                <c:pt idx="8">
                  <c:v>3526.2531328320802</c:v>
                </c:pt>
                <c:pt idx="9">
                  <c:v>3686.4414768263941</c:v>
                </c:pt>
                <c:pt idx="10">
                  <c:v>3951.6129032258063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9-4648-ADB7-C638321D1069}"/>
            </c:ext>
          </c:extLst>
        </c:ser>
        <c:ser>
          <c:idx val="1"/>
          <c:order val="1"/>
          <c:tx>
            <c:strRef>
              <c:f>ApnEvol10!$F$5</c:f>
              <c:strCache>
                <c:ptCount val="1"/>
                <c:pt idx="0">
                  <c:v>Province</c:v>
                </c:pt>
              </c:strCache>
            </c:strRef>
          </c:tx>
          <c:spPr>
            <a:ln w="50800">
              <a:solidFill>
                <a:srgbClr val="BFBFBF"/>
              </a:solidFill>
              <a:prstDash val="sysDot"/>
            </a:ln>
            <a:effectLst/>
          </c:spPr>
          <c:marker>
            <c:symbol val="none"/>
          </c:marker>
          <c:cat>
            <c:numRef>
              <c:f>ApnEvol10!$G$3:$Q$3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ApnEvol10!$G$5:$Q$5</c:f>
              <c:numCache>
                <c:formatCode>General</c:formatCode>
                <c:ptCount val="11"/>
                <c:pt idx="0">
                  <c:v>3501.4651162790697</c:v>
                </c:pt>
                <c:pt idx="1">
                  <c:v>3543.841293964394</c:v>
                </c:pt>
                <c:pt idx="2">
                  <c:v>3567.7215189873418</c:v>
                </c:pt>
                <c:pt idx="3">
                  <c:v>3622.0779220779223</c:v>
                </c:pt>
                <c:pt idx="4">
                  <c:v>3726.1785714285716</c:v>
                </c:pt>
                <c:pt idx="5">
                  <c:v>3754.0983606557379</c:v>
                </c:pt>
                <c:pt idx="6">
                  <c:v>3800</c:v>
                </c:pt>
                <c:pt idx="7">
                  <c:v>3951.9775280898875</c:v>
                </c:pt>
                <c:pt idx="8">
                  <c:v>4042.6470588235293</c:v>
                </c:pt>
                <c:pt idx="9">
                  <c:v>4177.0942982456145</c:v>
                </c:pt>
                <c:pt idx="10">
                  <c:v>4400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09-4648-ADB7-C638321D1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116224"/>
        <c:axId val="296117760"/>
      </c:lineChart>
      <c:catAx>
        <c:axId val="2961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ill Sans MT" panose="020B0502020104020203" pitchFamily="34" charset="0"/>
              </a:defRPr>
            </a:pPr>
            <a:endParaRPr lang="fr-FR"/>
          </a:p>
        </c:txPr>
        <c:crossAx val="296117760"/>
        <c:crosses val="autoZero"/>
        <c:auto val="1"/>
        <c:lblAlgn val="ctr"/>
        <c:lblOffset val="100"/>
        <c:noMultiLvlLbl val="0"/>
      </c:catAx>
      <c:valAx>
        <c:axId val="296117760"/>
        <c:scaling>
          <c:orientation val="minMax"/>
          <c:max val="4500"/>
          <c:min val="32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\ &quot;€&quot;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600">
                <a:latin typeface="Gill Sans MT" panose="020B0502020104020203" pitchFamily="34" charset="0"/>
              </a:defRPr>
            </a:pPr>
            <a:endParaRPr lang="fr-FR"/>
          </a:p>
        </c:txPr>
        <c:crossAx val="2961162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>
              <a:latin typeface="Gill Sans MT" panose="020B0502020104020203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TerEvol10!$F$4</c:f>
              <c:strCache>
                <c:ptCount val="1"/>
                <c:pt idx="0">
                  <c:v>Hautes-Alpes, Drôme, Isère</c:v>
                </c:pt>
              </c:strCache>
            </c:strRef>
          </c:tx>
          <c:spPr>
            <a:ln w="50800">
              <a:solidFill>
                <a:srgbClr val="5480B3"/>
              </a:solidFill>
            </a:ln>
            <a:effectLst>
              <a:outerShdw blurRad="38100" dist="25400" dir="2700000" algn="t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numRef>
              <c:f>TerEvol10!$G$3:$Q$3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TerEvol10!$G$4:$Q$4</c:f>
              <c:numCache>
                <c:formatCode>General</c:formatCode>
                <c:ptCount val="11"/>
                <c:pt idx="0">
                  <c:v>78489</c:v>
                </c:pt>
                <c:pt idx="1">
                  <c:v>80000</c:v>
                </c:pt>
                <c:pt idx="2">
                  <c:v>78000</c:v>
                </c:pt>
                <c:pt idx="3">
                  <c:v>80000</c:v>
                </c:pt>
                <c:pt idx="4">
                  <c:v>80000</c:v>
                </c:pt>
                <c:pt idx="5">
                  <c:v>77000</c:v>
                </c:pt>
                <c:pt idx="6">
                  <c:v>80000</c:v>
                </c:pt>
                <c:pt idx="7">
                  <c:v>80500</c:v>
                </c:pt>
                <c:pt idx="8">
                  <c:v>80000</c:v>
                </c:pt>
                <c:pt idx="9">
                  <c:v>85000</c:v>
                </c:pt>
                <c:pt idx="10">
                  <c:v>94000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66-40C9-863B-65F547C03002}"/>
            </c:ext>
          </c:extLst>
        </c:ser>
        <c:ser>
          <c:idx val="1"/>
          <c:order val="1"/>
          <c:tx>
            <c:strRef>
              <c:f>TerEvol10!$F$5</c:f>
              <c:strCache>
                <c:ptCount val="1"/>
                <c:pt idx="0">
                  <c:v>Province</c:v>
                </c:pt>
              </c:strCache>
            </c:strRef>
          </c:tx>
          <c:spPr>
            <a:ln w="50800">
              <a:solidFill>
                <a:srgbClr val="BFBFBF"/>
              </a:solidFill>
              <a:prstDash val="sysDot"/>
            </a:ln>
            <a:effectLst/>
          </c:spPr>
          <c:marker>
            <c:symbol val="none"/>
          </c:marker>
          <c:cat>
            <c:numRef>
              <c:f>TerEvol10!$G$3:$Q$3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TerEvol10!$G$5:$Q$5</c:f>
              <c:numCache>
                <c:formatCode>General</c:formatCode>
                <c:ptCount val="11"/>
                <c:pt idx="0">
                  <c:v>58567.5</c:v>
                </c:pt>
                <c:pt idx="1">
                  <c:v>59500</c:v>
                </c:pt>
                <c:pt idx="2">
                  <c:v>58885</c:v>
                </c:pt>
                <c:pt idx="3">
                  <c:v>59000</c:v>
                </c:pt>
                <c:pt idx="4">
                  <c:v>59000</c:v>
                </c:pt>
                <c:pt idx="5">
                  <c:v>58000</c:v>
                </c:pt>
                <c:pt idx="6">
                  <c:v>58520</c:v>
                </c:pt>
                <c:pt idx="7">
                  <c:v>59219</c:v>
                </c:pt>
                <c:pt idx="8">
                  <c:v>59000</c:v>
                </c:pt>
                <c:pt idx="9">
                  <c:v>57500</c:v>
                </c:pt>
                <c:pt idx="10">
                  <c:v>61000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66-40C9-863B-65F547C03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116224"/>
        <c:axId val="296117760"/>
      </c:lineChart>
      <c:catAx>
        <c:axId val="2961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ill Sans MT" panose="020B0502020104020203" pitchFamily="34" charset="0"/>
              </a:defRPr>
            </a:pPr>
            <a:endParaRPr lang="fr-FR"/>
          </a:p>
        </c:txPr>
        <c:crossAx val="296117760"/>
        <c:crosses val="autoZero"/>
        <c:auto val="1"/>
        <c:lblAlgn val="ctr"/>
        <c:lblOffset val="100"/>
        <c:noMultiLvlLbl val="0"/>
      </c:catAx>
      <c:valAx>
        <c:axId val="296117760"/>
        <c:scaling>
          <c:orientation val="minMax"/>
          <c:max val="100000"/>
          <c:min val="50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\ &quot;€&quot;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600">
                <a:latin typeface="Gill Sans MT" panose="020B0502020104020203" pitchFamily="34" charset="0"/>
              </a:defRPr>
            </a:pPr>
            <a:endParaRPr lang="fr-FR"/>
          </a:p>
        </c:txPr>
        <c:crossAx val="2961162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>
              <a:latin typeface="Gill Sans MT" panose="020B0502020104020203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15BC-44FF-48C7-8ED3-C76D99401E3B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8A0C2-424A-4B8D-A5F6-143DF46ECA6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66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993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28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07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64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950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21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250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975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383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48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1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74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76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9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3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5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99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2CBA-4B7E-4D4E-9C41-4EE0A305ED7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51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E65A9-6D42-69AA-AC0C-AF55CCE66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D3AC4A-450F-AB32-B324-8C58A9841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B3ADA4-CE11-51F3-DB32-A51DBEF8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5926EE-96D5-5C4A-F817-98367346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D76BEE-1695-77DC-43ED-40ECB298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53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6C9852-2056-3176-9FA3-02175289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E860A2-2DBC-E294-964A-E156DFA0B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A6544-F931-FF10-9FCA-E46FF07C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5ED31-2331-1029-8F05-7AC88108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89CAA6-0E33-43FA-18BD-B4A7EA0A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80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469425-21E7-08AC-AF78-591582E40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2D3EDB-3229-80A7-A05D-9EAC87820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AD7F46-DCA7-A993-7F2F-CE94A837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5B894-9E18-AF61-C77E-444F6704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6CBBCE-DDDF-118A-1AF0-FF32EED1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43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6583E-8060-6E41-960B-CA8A711929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0762" y="2235200"/>
            <a:ext cx="5437238" cy="2387600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fr-FR" dirty="0"/>
              <a:t>Titre, Bodoni MT, Bold, 48, #000000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CA0322-DB05-1840-876A-76F811D97B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30762" y="5567362"/>
            <a:ext cx="5437238" cy="39870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Date, Gill Sans MT, 18, #4474F5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60B81E-862D-1C4F-86DB-D8779A453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0813" y="4797425"/>
            <a:ext cx="5437187" cy="4921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Sous-titre, Gill Sans MT, 24, #000000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CECC7D8-3F8C-3342-980F-D518FECA78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30762" y="6356350"/>
            <a:ext cx="5437238" cy="365125"/>
          </a:xfrm>
        </p:spPr>
        <p:txBody>
          <a:bodyPr/>
          <a:lstStyle/>
          <a:p>
            <a:r>
              <a:rPr lang="fr-FR"/>
              <a:t>SERVICE ÉMETTEUR + INITIALE PERSONNE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B13C94-204D-2C32-DCBB-5247FAF3F1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32" y="2632774"/>
            <a:ext cx="1742535" cy="16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3E41F-E2FE-CA98-7764-D39D7E71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093802-1C52-1646-DB5A-0066E5CFE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63BF7B-EC31-930A-0E9A-38AA000B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C9BFFA-EA49-C501-EAD1-9417CA3E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730BB8-9AB0-B2CC-F989-34C119E4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18E05890-07BE-47E9-9000-B0F0A8125C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26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D2B1F-4938-AF1F-A165-9EB5DD2E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F22638-DFD7-83B2-0BE9-97F821CB7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8D2752-D873-1CCB-7374-B00570F8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E5E11-BBF1-663A-985C-C91BBC29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E99D99-474E-C8C2-C4D4-65CC6A20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9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8D567-2C19-5EDA-0CCC-1FD9EAB1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D8773D-99D6-4AEB-8F16-259D59A1A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513644-881C-8D16-94F5-EB0EA0F50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25786-DC70-6FAD-5FF4-7E5CAC7B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3AF277-07AF-FABA-4504-DEA28950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F70C29-DC58-7908-2629-D0889C1D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99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29F84-1F2C-99EC-6A3D-FE2C61F5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288E75-1BCA-4FF6-898F-44A0EBA31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B23B99-E53E-A760-FBD6-5E5E519CD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0AF7C6-CC68-1898-2C5D-7209CE50F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1FAA55-CCE0-F08F-23AA-EB7EA946F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59C3EA-5D24-2E5B-1BAE-D40CC2B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7AD285-13CE-7D50-56C8-A8EE0F56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4F1AFC-461C-4906-7E96-EDCD478F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25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E05A2-9A3B-71E6-A3B3-B17EF4CB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E69A08-39FF-D31C-5FE2-F9B0DF1C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5BF7DD-55D9-AA29-8DAD-DE4DB380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DD8E4D-E526-8466-3EC2-91AB9A24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63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E95744-A236-64E1-756C-FB59B98A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7F0C0F-E0BE-5807-F49F-EC92B724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A3A0A7-72B5-8CDC-66E2-6FDCDDC6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71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6F7AD-F670-64B0-E679-7348170B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FBC2AA-03D8-848F-F653-C5E4F273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051F73-F5F0-A7D1-BE7A-E5561E01F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F527C2-8C66-8E0F-6364-40D64C23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DAAB9-06ED-EDD2-BC78-D7052092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E51FA5-678D-710E-9687-FC3990E1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12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6E048-BD4D-8CD2-9F9E-D42F2532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2B9782-638D-C66E-4C42-4AA9E3190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38D2C0-89C7-BCF5-7FB2-AA1BDEBC3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F55273-20F3-9D8C-FD63-AFB06C79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AEBE5D-EF24-B1E3-779C-65E23756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89BABD-38C9-8013-29D2-B8CD5A16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80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B9F3C1-657B-E338-8B53-5D34C1CB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CA14C6-D315-E77A-3BDD-1C8C190FB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58401-6423-8CB1-4428-836F96B3B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B82A-E775-4FB3-A1B2-F4804F5F4630}" type="datetimeFigureOut">
              <a:rPr lang="fr-FR" smtClean="0"/>
              <a:t>16/11/2023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53E581-DF66-02B8-10A1-2751A6F56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47B5DE-7502-379F-EC11-DD6C3B0D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5890-07BE-47E9-9000-B0F0A8125CC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80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mmobilier.notaires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CBAC2-4B48-4042-91C3-90E591C293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latin typeface="Bodoni MT" panose="02070603080606020203" pitchFamily="18" charset="0"/>
              </a:rPr>
              <a:t>Les 4 jours du logement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1185A5-AABA-A34C-9C6B-515DED17B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762" y="5805487"/>
            <a:ext cx="5437238" cy="398704"/>
          </a:xfrm>
        </p:spPr>
        <p:txBody>
          <a:bodyPr/>
          <a:lstStyle/>
          <a:p>
            <a:r>
              <a:rPr lang="fr-FR" dirty="0">
                <a:solidFill>
                  <a:srgbClr val="4474F5"/>
                </a:solidFill>
                <a:latin typeface="Gill Sans MT" panose="020B0502020104020203" pitchFamily="34" charset="0"/>
              </a:rPr>
              <a:t>Décembre 2023</a:t>
            </a:r>
          </a:p>
        </p:txBody>
      </p:sp>
      <p:sp>
        <p:nvSpPr>
          <p:cNvPr id="8" name="ListeDeptCA">
            <a:extLst>
              <a:ext uri="{FF2B5EF4-FFF2-40B4-BE49-F238E27FC236}">
                <a16:creationId xmlns:a16="http://schemas.microsoft.com/office/drawing/2014/main" id="{38DB5B09-09D8-404A-A02E-47B744336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0813" y="4622800"/>
            <a:ext cx="5437187" cy="4921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>
                <a:latin typeface="Gill Sans MT" panose="020B0502020104020203" pitchFamily="34" charset="0"/>
              </a:rPr>
              <a:t>Hautes-Alpes, Drôme, Isère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DD9B0-FDD5-AEF8-B45F-E79C2D06DF00}"/>
              </a:ext>
            </a:extLst>
          </p:cNvPr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4EF3DF-0FE4-56DF-EC90-973B9F226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32" y="2632774"/>
            <a:ext cx="1742535" cy="1653059"/>
          </a:xfrm>
          <a:prstGeom prst="rect">
            <a:avLst/>
          </a:prstGeom>
        </p:spPr>
      </p:pic>
      <p:sp>
        <p:nvSpPr>
          <p:cNvPr id="7" name="NumDept">
            <a:extLst>
              <a:ext uri="{FF2B5EF4-FFF2-40B4-BE49-F238E27FC236}">
                <a16:creationId xmlns:a16="http://schemas.microsoft.com/office/drawing/2014/main" id="{4C10FE53-A2F1-386A-837D-98318241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9145" y="319285"/>
            <a:ext cx="2045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" dirty="0">
                <a:solidFill>
                  <a:schemeClr val="bg1"/>
                </a:solidFill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79920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aEvol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2CBB7B5-84C4-26F6-126D-10DDCED2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547" y="184418"/>
            <a:ext cx="386387" cy="4203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B5C4DE-7CE4-39E2-4A75-3E2C53542400}"/>
              </a:ext>
            </a:extLst>
          </p:cNvPr>
          <p:cNvSpPr/>
          <p:nvPr/>
        </p:nvSpPr>
        <p:spPr>
          <a:xfrm>
            <a:off x="4834445" y="945764"/>
            <a:ext cx="4516036" cy="536780"/>
          </a:xfrm>
          <a:prstGeom prst="rect">
            <a:avLst/>
          </a:prstGeom>
          <a:solidFill>
            <a:srgbClr val="60C3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Prix au m</a:t>
            </a:r>
            <a:r>
              <a:rPr lang="fr-FR" sz="2800" b="1" baseline="30000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</a:t>
            </a:r>
            <a:r>
              <a:rPr 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médian</a:t>
            </a:r>
          </a:p>
        </p:txBody>
      </p:sp>
      <p:sp>
        <p:nvSpPr>
          <p:cNvPr id="17" name="PrxMedAPA">
            <a:extLst>
              <a:ext uri="{FF2B5EF4-FFF2-40B4-BE49-F238E27FC236}">
                <a16:creationId xmlns:a16="http://schemas.microsoft.com/office/drawing/2014/main" id="{B46EC239-14C2-63D1-2DF0-36F32F4D9171}"/>
              </a:ext>
            </a:extLst>
          </p:cNvPr>
          <p:cNvSpPr/>
          <p:nvPr/>
        </p:nvSpPr>
        <p:spPr>
          <a:xfrm>
            <a:off x="4835632" y="1480148"/>
            <a:ext cx="2340888" cy="909654"/>
          </a:xfrm>
          <a:prstGeom prst="rect">
            <a:avLst/>
          </a:prstGeom>
          <a:solidFill>
            <a:srgbClr val="60C3B6">
              <a:alpha val="2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2 390 €</a:t>
            </a:r>
            <a:endParaRPr lang="fr-FR" sz="40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0" name="TxEvolAPA">
            <a:extLst>
              <a:ext uri="{FF2B5EF4-FFF2-40B4-BE49-F238E27FC236}">
                <a16:creationId xmlns:a16="http://schemas.microsoft.com/office/drawing/2014/main" id="{6A27743D-06CE-F440-F7EE-AA12C1603DDE}"/>
              </a:ext>
            </a:extLst>
          </p:cNvPr>
          <p:cNvSpPr/>
          <p:nvPr/>
        </p:nvSpPr>
        <p:spPr>
          <a:xfrm>
            <a:off x="7176520" y="1480148"/>
            <a:ext cx="2173961" cy="910258"/>
          </a:xfrm>
          <a:prstGeom prst="rect">
            <a:avLst/>
          </a:prstGeom>
          <a:solidFill>
            <a:srgbClr val="60C3B6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0" anchor="ctr"/>
          <a:lstStyle/>
          <a:p>
            <a:pPr algn="ctr">
              <a:defRPr/>
            </a:pPr>
            <a:r>
              <a:rPr lang="fr-FR" sz="32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+5,3%</a:t>
            </a:r>
            <a:endParaRPr lang="fr-FR" sz="32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1" name="FlcEvolAPA">
            <a:extLst>
              <a:ext uri="{FF2B5EF4-FFF2-40B4-BE49-F238E27FC236}">
                <a16:creationId xmlns:a16="http://schemas.microsoft.com/office/drawing/2014/main" id="{20E83E05-AC07-357A-0E58-72A3E18F991A}"/>
              </a:ext>
            </a:extLst>
          </p:cNvPr>
          <p:cNvSpPr/>
          <p:nvPr/>
        </p:nvSpPr>
        <p:spPr>
          <a:xfrm rot="18900000">
            <a:off x="7278923" y="1769269"/>
            <a:ext cx="536286" cy="44498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19">
            <a:extLst>
              <a:ext uri="{FF2B5EF4-FFF2-40B4-BE49-F238E27FC236}">
                <a16:creationId xmlns:a16="http://schemas.microsoft.com/office/drawing/2014/main" id="{7CCD5BB2-4564-3DB7-7AC4-3A44BB2C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2125012"/>
            <a:ext cx="1359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  en 1 an</a:t>
            </a:r>
          </a:p>
        </p:txBody>
      </p:sp>
      <p:sp>
        <p:nvSpPr>
          <p:cNvPr id="31" name="ZoneTexte1">
            <a:extLst>
              <a:ext uri="{FF2B5EF4-FFF2-40B4-BE49-F238E27FC236}">
                <a16:creationId xmlns:a16="http://schemas.microsoft.com/office/drawing/2014/main" id="{70ABB2EF-D588-52D6-83AB-D0DAC23B64ED}"/>
              </a:ext>
            </a:extLst>
          </p:cNvPr>
          <p:cNvSpPr/>
          <p:nvPr/>
        </p:nvSpPr>
        <p:spPr>
          <a:xfrm>
            <a:off x="9480136" y="1702826"/>
            <a:ext cx="1370195" cy="675423"/>
          </a:xfrm>
          <a:prstGeom prst="rect">
            <a:avLst/>
          </a:prstGeom>
          <a:solidFill>
            <a:srgbClr val="60C3B6">
              <a:alpha val="2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2 900 €</a:t>
            </a:r>
          </a:p>
        </p:txBody>
      </p:sp>
      <p:sp>
        <p:nvSpPr>
          <p:cNvPr id="32" name="ZoneTexte1">
            <a:extLst>
              <a:ext uri="{FF2B5EF4-FFF2-40B4-BE49-F238E27FC236}">
                <a16:creationId xmlns:a16="http://schemas.microsoft.com/office/drawing/2014/main" id="{36D44E20-09E4-9C58-403F-B3847E84417D}"/>
              </a:ext>
            </a:extLst>
          </p:cNvPr>
          <p:cNvSpPr/>
          <p:nvPr/>
        </p:nvSpPr>
        <p:spPr>
          <a:xfrm>
            <a:off x="10850331" y="1820989"/>
            <a:ext cx="1210923" cy="557411"/>
          </a:xfrm>
          <a:prstGeom prst="rect">
            <a:avLst/>
          </a:prstGeom>
          <a:solidFill>
            <a:srgbClr val="60C3B6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+4,0%</a:t>
            </a:r>
          </a:p>
        </p:txBody>
      </p:sp>
      <p:sp>
        <p:nvSpPr>
          <p:cNvPr id="33" name="Flèche">
            <a:extLst>
              <a:ext uri="{FF2B5EF4-FFF2-40B4-BE49-F238E27FC236}">
                <a16:creationId xmlns:a16="http://schemas.microsoft.com/office/drawing/2014/main" id="{12B0C67D-A77E-4DBC-8746-18D173673CD9}"/>
              </a:ext>
            </a:extLst>
          </p:cNvPr>
          <p:cNvSpPr/>
          <p:nvPr/>
        </p:nvSpPr>
        <p:spPr>
          <a:xfrm rot="18900000">
            <a:off x="10896395" y="1945473"/>
            <a:ext cx="374020" cy="31034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19">
            <a:extLst>
              <a:ext uri="{FF2B5EF4-FFF2-40B4-BE49-F238E27FC236}">
                <a16:creationId xmlns:a16="http://schemas.microsoft.com/office/drawing/2014/main" id="{2F168EA7-EDCA-0961-BAD2-664E51F1F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0449" y="2104859"/>
            <a:ext cx="8408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</a:t>
            </a:r>
            <a:r>
              <a:rPr lang="fr-FR" altLang="fr-FR" sz="10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en 1 an</a:t>
            </a:r>
            <a:endParaRPr lang="fr-FR" altLang="fr-FR" sz="1200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665480-65BD-76EF-0045-CB0FEC2BCCE3}"/>
              </a:ext>
            </a:extLst>
          </p:cNvPr>
          <p:cNvSpPr/>
          <p:nvPr/>
        </p:nvSpPr>
        <p:spPr>
          <a:xfrm>
            <a:off x="9479308" y="1371138"/>
            <a:ext cx="2581946" cy="449851"/>
          </a:xfrm>
          <a:prstGeom prst="rect">
            <a:avLst/>
          </a:prstGeom>
          <a:solidFill>
            <a:srgbClr val="60C3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Rappel Province</a:t>
            </a: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74646675-D243-3A38-A8C4-BB65D97DF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934" y="124195"/>
            <a:ext cx="9209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Appartements anciens - </a:t>
            </a:r>
            <a:r>
              <a:rPr lang="fr-FR" altLang="fr-FR" sz="28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au m² médians sur 10 ans</a:t>
            </a:r>
            <a:endParaRPr lang="fr-FR" altLang="fr-FR" sz="3600" b="1" dirty="0">
              <a:solidFill>
                <a:srgbClr val="4474F5"/>
              </a:solidFill>
              <a:latin typeface="Bodoni MT" panose="020706030806060202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FAE963-EAF1-DB22-C794-EBE49BAED2C2}"/>
              </a:ext>
            </a:extLst>
          </p:cNvPr>
          <p:cNvSpPr/>
          <p:nvPr/>
        </p:nvSpPr>
        <p:spPr>
          <a:xfrm>
            <a:off x="2340547" y="724807"/>
            <a:ext cx="9596078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299176-F5D1-13B9-8D23-921DAEA5A631}"/>
              </a:ext>
            </a:extLst>
          </p:cNvPr>
          <p:cNvSpPr/>
          <p:nvPr/>
        </p:nvSpPr>
        <p:spPr>
          <a:xfrm>
            <a:off x="0" y="0"/>
            <a:ext cx="2035277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CA7B29-0BBC-47C4-EC72-A1E510D24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84" y="2982040"/>
            <a:ext cx="942307" cy="893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465E0E-C98D-9303-7704-ACF21009393C}"/>
              </a:ext>
            </a:extLst>
          </p:cNvPr>
          <p:cNvSpPr/>
          <p:nvPr/>
        </p:nvSpPr>
        <p:spPr>
          <a:xfrm>
            <a:off x="9479308" y="1076325"/>
            <a:ext cx="2632241" cy="37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graphApaEvol10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492214"/>
              </p:ext>
            </p:extLst>
          </p:nvPr>
        </p:nvGraphicFramePr>
        <p:xfrm>
          <a:off x="2286000" y="2794000"/>
          <a:ext cx="9658351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821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aDptLimitPr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2" name="DepLib1">
            <a:extLst>
              <a:ext uri="{FF2B5EF4-FFF2-40B4-BE49-F238E27FC236}">
                <a16:creationId xmlns:a16="http://schemas.microsoft.com/office/drawing/2014/main" id="{E9CE29FC-4D6E-E133-9E39-9A9FEC21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56" y="3246492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Hautes-Alpes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3" name="PrixDepApaMax">
            <a:extLst>
              <a:ext uri="{FF2B5EF4-FFF2-40B4-BE49-F238E27FC236}">
                <a16:creationId xmlns:a16="http://schemas.microsoft.com/office/drawing/2014/main" id="{7E80E7A9-BDEC-3224-F235-7CB36F3C1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97" y="6408008"/>
            <a:ext cx="1041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4 050 €</a:t>
            </a:r>
            <a:endParaRPr lang="fr-FR" altLang="fr-FR" sz="1600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F2D9679C-C3F8-C0A5-449D-C25A264FA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0685" y="3712605"/>
            <a:ext cx="293096" cy="5058615"/>
          </a:xfrm>
          <a:prstGeom prst="rect">
            <a:avLst/>
          </a:prstGeom>
        </p:spPr>
      </p:pic>
      <p:sp>
        <p:nvSpPr>
          <p:cNvPr id="55" name="ApaDepPrx1">
            <a:extLst>
              <a:ext uri="{FF2B5EF4-FFF2-40B4-BE49-F238E27FC236}">
                <a16:creationId xmlns:a16="http://schemas.microsoft.com/office/drawing/2014/main" id="{B3A28FD1-F3D3-52FF-8E2D-67C0281EA821}"/>
              </a:ext>
            </a:extLst>
          </p:cNvPr>
          <p:cNvSpPr/>
          <p:nvPr/>
        </p:nvSpPr>
        <p:spPr>
          <a:xfrm>
            <a:off x="705744" y="3909470"/>
            <a:ext cx="1553444" cy="432000"/>
          </a:xfrm>
          <a:prstGeom prst="rect">
            <a:avLst/>
          </a:prstGeom>
          <a:solidFill>
            <a:srgbClr val="FFB6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2 600 €</a:t>
            </a:r>
          </a:p>
        </p:txBody>
      </p:sp>
      <p:sp>
        <p:nvSpPr>
          <p:cNvPr id="56" name="PrixDepApaMin">
            <a:extLst>
              <a:ext uri="{FF2B5EF4-FFF2-40B4-BE49-F238E27FC236}">
                <a16:creationId xmlns:a16="http://schemas.microsoft.com/office/drawing/2014/main" id="{AB7DD7CB-3CAC-06DB-BB7F-AC50136B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29" y="6408008"/>
            <a:ext cx="12241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1 270 €</a:t>
            </a:r>
            <a:endParaRPr lang="fr-FR" altLang="fr-FR" sz="1600" b="1" dirty="0">
              <a:latin typeface="Gill Sans MT" panose="020B0502020104020203" pitchFamily="34" charset="0"/>
            </a:endParaRPr>
          </a:p>
        </p:txBody>
      </p:sp>
      <p:sp>
        <p:nvSpPr>
          <p:cNvPr id="57" name="ApaDepTx1">
            <a:extLst>
              <a:ext uri="{FF2B5EF4-FFF2-40B4-BE49-F238E27FC236}">
                <a16:creationId xmlns:a16="http://schemas.microsoft.com/office/drawing/2014/main" id="{AA1E79E8-B357-1C8B-DF4B-DC2EC775E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295" y="391142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+6,1%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8" name="ApaDepFlc1">
            <a:extLst>
              <a:ext uri="{FF2B5EF4-FFF2-40B4-BE49-F238E27FC236}">
                <a16:creationId xmlns:a16="http://schemas.microsoft.com/office/drawing/2014/main" id="{41D6BB8C-F8E9-2169-8193-7C22014E7281}"/>
              </a:ext>
            </a:extLst>
          </p:cNvPr>
          <p:cNvSpPr/>
          <p:nvPr/>
        </p:nvSpPr>
        <p:spPr>
          <a:xfrm rot="18900000">
            <a:off x="2315668" y="393662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ApaDepTx4">
            <a:extLst>
              <a:ext uri="{FF2B5EF4-FFF2-40B4-BE49-F238E27FC236}">
                <a16:creationId xmlns:a16="http://schemas.microsoft.com/office/drawing/2014/main" id="{4BCABDA0-7E42-4D08-327A-0E41FA1C2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332" y="559124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3" name="DepLib3">
            <a:extLst>
              <a:ext uri="{FF2B5EF4-FFF2-40B4-BE49-F238E27FC236}">
                <a16:creationId xmlns:a16="http://schemas.microsoft.com/office/drawing/2014/main" id="{ACF4E6C6-71C5-815F-8191-8FF7453AC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90" y="4349270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Ain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4" name="ApaDepTx3">
            <a:extLst>
              <a:ext uri="{FF2B5EF4-FFF2-40B4-BE49-F238E27FC236}">
                <a16:creationId xmlns:a16="http://schemas.microsoft.com/office/drawing/2014/main" id="{34FE8203-5A50-5B8E-87B8-D4B02F17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091" y="501420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+7,0%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5" name="ApaDepFlc3">
            <a:extLst>
              <a:ext uri="{FF2B5EF4-FFF2-40B4-BE49-F238E27FC236}">
                <a16:creationId xmlns:a16="http://schemas.microsoft.com/office/drawing/2014/main" id="{0BB113DB-CD41-778C-7940-84F5C1821892}"/>
              </a:ext>
            </a:extLst>
          </p:cNvPr>
          <p:cNvSpPr/>
          <p:nvPr/>
        </p:nvSpPr>
        <p:spPr>
          <a:xfrm rot="18900000">
            <a:off x="2321464" y="503940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ApaDepPrx3">
            <a:extLst>
              <a:ext uri="{FF2B5EF4-FFF2-40B4-BE49-F238E27FC236}">
                <a16:creationId xmlns:a16="http://schemas.microsoft.com/office/drawing/2014/main" id="{B25EBBAE-A3D3-1F1C-C434-D0A94B36BF56}"/>
              </a:ext>
            </a:extLst>
          </p:cNvPr>
          <p:cNvSpPr/>
          <p:nvPr/>
        </p:nvSpPr>
        <p:spPr>
          <a:xfrm>
            <a:off x="711540" y="5012248"/>
            <a:ext cx="1553444" cy="432000"/>
          </a:xfrm>
          <a:prstGeom prst="rect">
            <a:avLst/>
          </a:prstGeom>
          <a:solidFill>
            <a:srgbClr val="FFBB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2 590 €</a:t>
            </a: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AD04A254-790E-FADA-33B4-4279167B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00" y="124471"/>
            <a:ext cx="113071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Appartements anciens - </a:t>
            </a:r>
            <a:r>
              <a:rPr lang="fr-FR" altLang="fr-FR" sz="2400" b="1" spc="-20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au m² médians et évolutions sur 1 an par département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4F50B-64F2-9D7E-147E-346B63974A88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D34466-7089-1487-515F-A2051F9BCE47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183F83-291A-8946-5876-60EC8F6DD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13" y="113576"/>
            <a:ext cx="386387" cy="420327"/>
          </a:xfrm>
          <a:prstGeom prst="rect">
            <a:avLst/>
          </a:prstGeom>
        </p:spPr>
      </p:pic>
      <p:sp>
        <p:nvSpPr>
          <p:cNvPr id="6" name="MaaSecPrx1">
            <a:extLst>
              <a:ext uri="{FF2B5EF4-FFF2-40B4-BE49-F238E27FC236}">
                <a16:creationId xmlns:a16="http://schemas.microsoft.com/office/drawing/2014/main" id="{EBBFE98B-4763-3E64-2319-1FA1E7915D6B}"/>
              </a:ext>
            </a:extLst>
          </p:cNvPr>
          <p:cNvSpPr/>
          <p:nvPr/>
        </p:nvSpPr>
        <p:spPr>
          <a:xfrm>
            <a:off x="705745" y="2807739"/>
            <a:ext cx="1553444" cy="432000"/>
          </a:xfrm>
          <a:prstGeom prst="rect">
            <a:avLst/>
          </a:prstGeom>
          <a:solidFill>
            <a:srgbClr val="FF7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3 750 €</a:t>
            </a:r>
          </a:p>
        </p:txBody>
      </p:sp>
      <p:sp>
        <p:nvSpPr>
          <p:cNvPr id="8" name="MaaSecTx1">
            <a:extLst>
              <a:ext uri="{FF2B5EF4-FFF2-40B4-BE49-F238E27FC236}">
                <a16:creationId xmlns:a16="http://schemas.microsoft.com/office/drawing/2014/main" id="{C1D6B7E4-706C-6F1A-5496-98C1DA00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296" y="2809691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+11,0%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" name="MaaSecFlc1">
            <a:extLst>
              <a:ext uri="{FF2B5EF4-FFF2-40B4-BE49-F238E27FC236}">
                <a16:creationId xmlns:a16="http://schemas.microsoft.com/office/drawing/2014/main" id="{8AB740E1-C48F-8A53-D120-7C293DF7578A}"/>
              </a:ext>
            </a:extLst>
          </p:cNvPr>
          <p:cNvSpPr/>
          <p:nvPr/>
        </p:nvSpPr>
        <p:spPr>
          <a:xfrm rot="18900000">
            <a:off x="2315669" y="2834891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MaaSecLib1">
            <a:extLst>
              <a:ext uri="{FF2B5EF4-FFF2-40B4-BE49-F238E27FC236}">
                <a16:creationId xmlns:a16="http://schemas.microsoft.com/office/drawing/2014/main" id="{9945EFE1-2183-F152-6AB4-95036AFB6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56" y="2144761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Savoie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1" name="TerSecPrx8">
            <a:extLst>
              <a:ext uri="{FF2B5EF4-FFF2-40B4-BE49-F238E27FC236}">
                <a16:creationId xmlns:a16="http://schemas.microsoft.com/office/drawing/2014/main" id="{637D991B-FA3B-2F3A-D7F1-E6DD50D92C2C}"/>
              </a:ext>
            </a:extLst>
          </p:cNvPr>
          <p:cNvSpPr/>
          <p:nvPr/>
        </p:nvSpPr>
        <p:spPr>
          <a:xfrm>
            <a:off x="9168415" y="3916800"/>
            <a:ext cx="1553444" cy="432000"/>
          </a:xfrm>
          <a:prstGeom prst="rect">
            <a:avLst/>
          </a:prstGeom>
          <a:solidFill>
            <a:srgbClr val="FFEA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1 820 €</a:t>
            </a:r>
          </a:p>
        </p:txBody>
      </p:sp>
      <p:sp>
        <p:nvSpPr>
          <p:cNvPr id="12" name="TerSecTx8">
            <a:extLst>
              <a:ext uri="{FF2B5EF4-FFF2-40B4-BE49-F238E27FC236}">
                <a16:creationId xmlns:a16="http://schemas.microsoft.com/office/drawing/2014/main" id="{B8F42C96-9C53-1AE3-FBE8-56B437B7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4966" y="391875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+6,1%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3" name="TerSecFlc8">
            <a:extLst>
              <a:ext uri="{FF2B5EF4-FFF2-40B4-BE49-F238E27FC236}">
                <a16:creationId xmlns:a16="http://schemas.microsoft.com/office/drawing/2014/main" id="{D53235E4-AF41-4B1E-4009-0D4E86FDA244}"/>
              </a:ext>
            </a:extLst>
          </p:cNvPr>
          <p:cNvSpPr/>
          <p:nvPr/>
        </p:nvSpPr>
        <p:spPr>
          <a:xfrm rot="18900000">
            <a:off x="10778339" y="395279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erSecLib8">
            <a:extLst>
              <a:ext uri="{FF2B5EF4-FFF2-40B4-BE49-F238E27FC236}">
                <a16:creationId xmlns:a16="http://schemas.microsoft.com/office/drawing/2014/main" id="{1B6C07A8-ABFC-7BA1-194A-0F3588B4E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6" y="3253822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Drôme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5" name="MaaSecPrx1">
            <a:extLst>
              <a:ext uri="{FF2B5EF4-FFF2-40B4-BE49-F238E27FC236}">
                <a16:creationId xmlns:a16="http://schemas.microsoft.com/office/drawing/2014/main" id="{348C8CAC-825B-5B3A-14CC-FD7E7A5801F2}"/>
              </a:ext>
            </a:extLst>
          </p:cNvPr>
          <p:cNvSpPr/>
          <p:nvPr/>
        </p:nvSpPr>
        <p:spPr>
          <a:xfrm>
            <a:off x="705745" y="1716396"/>
            <a:ext cx="1553444" cy="432000"/>
          </a:xfrm>
          <a:prstGeom prst="rect">
            <a:avLst/>
          </a:prstGeom>
          <a:solidFill>
            <a:srgbClr val="FF7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4 050€</a:t>
            </a:r>
          </a:p>
        </p:txBody>
      </p:sp>
      <p:sp>
        <p:nvSpPr>
          <p:cNvPr id="16" name="MaaSecTx1">
            <a:extLst>
              <a:ext uri="{FF2B5EF4-FFF2-40B4-BE49-F238E27FC236}">
                <a16:creationId xmlns:a16="http://schemas.microsoft.com/office/drawing/2014/main" id="{8CF6DEC3-0159-9809-D604-9F3555FE9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296" y="1718348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+0,4%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8" name="MaaSecLib1">
            <a:extLst>
              <a:ext uri="{FF2B5EF4-FFF2-40B4-BE49-F238E27FC236}">
                <a16:creationId xmlns:a16="http://schemas.microsoft.com/office/drawing/2014/main" id="{D573418B-0BA6-6FDE-83AF-F6D3C6FE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56" y="1053418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Rhône</a:t>
            </a:r>
          </a:p>
        </p:txBody>
      </p:sp>
      <p:sp>
        <p:nvSpPr>
          <p:cNvPr id="19" name="DepLib3">
            <a:extLst>
              <a:ext uri="{FF2B5EF4-FFF2-40B4-BE49-F238E27FC236}">
                <a16:creationId xmlns:a16="http://schemas.microsoft.com/office/drawing/2014/main" id="{C438B577-B569-4816-84E7-6704A60E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6" y="2157209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Vaucluse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0" name="ApaDepTx3">
            <a:extLst>
              <a:ext uri="{FF2B5EF4-FFF2-40B4-BE49-F238E27FC236}">
                <a16:creationId xmlns:a16="http://schemas.microsoft.com/office/drawing/2014/main" id="{F8DB1C71-84FB-CFB1-2FB1-FDA86EF7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761" y="2822139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+8,0%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1" name="ApaDepFlc3">
            <a:extLst>
              <a:ext uri="{FF2B5EF4-FFF2-40B4-BE49-F238E27FC236}">
                <a16:creationId xmlns:a16="http://schemas.microsoft.com/office/drawing/2014/main" id="{ECA715FC-5D55-6A68-C4F0-0DE133CD7982}"/>
              </a:ext>
            </a:extLst>
          </p:cNvPr>
          <p:cNvSpPr/>
          <p:nvPr/>
        </p:nvSpPr>
        <p:spPr>
          <a:xfrm rot="18900000">
            <a:off x="10784134" y="2847339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ApaDepPrx3">
            <a:extLst>
              <a:ext uri="{FF2B5EF4-FFF2-40B4-BE49-F238E27FC236}">
                <a16:creationId xmlns:a16="http://schemas.microsoft.com/office/drawing/2014/main" id="{F7299E05-37A6-3B43-34A9-B7A7C02B1934}"/>
              </a:ext>
            </a:extLst>
          </p:cNvPr>
          <p:cNvSpPr/>
          <p:nvPr/>
        </p:nvSpPr>
        <p:spPr>
          <a:xfrm>
            <a:off x="9174210" y="2820187"/>
            <a:ext cx="1553444" cy="432000"/>
          </a:xfrm>
          <a:prstGeom prst="rect">
            <a:avLst/>
          </a:prstGeom>
          <a:solidFill>
            <a:srgbClr val="FFBB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2 230 €</a:t>
            </a:r>
          </a:p>
        </p:txBody>
      </p:sp>
      <p:sp>
        <p:nvSpPr>
          <p:cNvPr id="23" name="TerSecPrx8">
            <a:extLst>
              <a:ext uri="{FF2B5EF4-FFF2-40B4-BE49-F238E27FC236}">
                <a16:creationId xmlns:a16="http://schemas.microsoft.com/office/drawing/2014/main" id="{DF8D0494-F8A6-E2F5-7E1C-17601FCE2BD6}"/>
              </a:ext>
            </a:extLst>
          </p:cNvPr>
          <p:cNvSpPr/>
          <p:nvPr/>
        </p:nvSpPr>
        <p:spPr>
          <a:xfrm>
            <a:off x="9168415" y="5015564"/>
            <a:ext cx="1553444" cy="432000"/>
          </a:xfrm>
          <a:prstGeom prst="rect">
            <a:avLst/>
          </a:prstGeom>
          <a:solidFill>
            <a:srgbClr val="FEFA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1 270 €</a:t>
            </a:r>
          </a:p>
        </p:txBody>
      </p:sp>
      <p:sp>
        <p:nvSpPr>
          <p:cNvPr id="24" name="TerSecTx8">
            <a:extLst>
              <a:ext uri="{FF2B5EF4-FFF2-40B4-BE49-F238E27FC236}">
                <a16:creationId xmlns:a16="http://schemas.microsoft.com/office/drawing/2014/main" id="{AE3034F0-8500-6D69-414F-6FF9D8F0F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4966" y="5017516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+5,1%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5" name="TerSecFlc8">
            <a:extLst>
              <a:ext uri="{FF2B5EF4-FFF2-40B4-BE49-F238E27FC236}">
                <a16:creationId xmlns:a16="http://schemas.microsoft.com/office/drawing/2014/main" id="{28E292D5-5ED9-2D71-FF21-A7D7BEA9EA91}"/>
              </a:ext>
            </a:extLst>
          </p:cNvPr>
          <p:cNvSpPr/>
          <p:nvPr/>
        </p:nvSpPr>
        <p:spPr>
          <a:xfrm rot="18900000">
            <a:off x="10778339" y="5051556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TerSecLib8">
            <a:extLst>
              <a:ext uri="{FF2B5EF4-FFF2-40B4-BE49-F238E27FC236}">
                <a16:creationId xmlns:a16="http://schemas.microsoft.com/office/drawing/2014/main" id="{551174DE-2650-5144-1E42-4FF1DE524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6" y="4352586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Loire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7" name="TerSecFlc7">
            <a:extLst>
              <a:ext uri="{FF2B5EF4-FFF2-40B4-BE49-F238E27FC236}">
                <a16:creationId xmlns:a16="http://schemas.microsoft.com/office/drawing/2014/main" id="{FEA6C2B2-48B2-A80B-8CE3-1B05021EA93E}"/>
              </a:ext>
            </a:extLst>
          </p:cNvPr>
          <p:cNvSpPr/>
          <p:nvPr/>
        </p:nvSpPr>
        <p:spPr>
          <a:xfrm>
            <a:off x="2314802" y="1764343"/>
            <a:ext cx="473394" cy="32400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DepLib3">
            <a:extLst>
              <a:ext uri="{FF2B5EF4-FFF2-40B4-BE49-F238E27FC236}">
                <a16:creationId xmlns:a16="http://schemas.microsoft.com/office/drawing/2014/main" id="{0D121AF5-A602-9268-10B8-556F472C7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6" y="1053418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Isère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9" name="ApaDepTx3">
            <a:extLst>
              <a:ext uri="{FF2B5EF4-FFF2-40B4-BE49-F238E27FC236}">
                <a16:creationId xmlns:a16="http://schemas.microsoft.com/office/drawing/2014/main" id="{46851DEF-4E60-61C6-2204-F7D156F15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761" y="1718348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+4,6%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0" name="ApaDepFlc3">
            <a:extLst>
              <a:ext uri="{FF2B5EF4-FFF2-40B4-BE49-F238E27FC236}">
                <a16:creationId xmlns:a16="http://schemas.microsoft.com/office/drawing/2014/main" id="{37638355-7627-9BAC-2E21-32CB0AE4F521}"/>
              </a:ext>
            </a:extLst>
          </p:cNvPr>
          <p:cNvSpPr/>
          <p:nvPr/>
        </p:nvSpPr>
        <p:spPr>
          <a:xfrm rot="18900000">
            <a:off x="10784134" y="1743548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ApaDepPrx3">
            <a:extLst>
              <a:ext uri="{FF2B5EF4-FFF2-40B4-BE49-F238E27FC236}">
                <a16:creationId xmlns:a16="http://schemas.microsoft.com/office/drawing/2014/main" id="{6E67D73A-5E0D-9438-476E-2C4701F15D6F}"/>
              </a:ext>
            </a:extLst>
          </p:cNvPr>
          <p:cNvSpPr/>
          <p:nvPr/>
        </p:nvSpPr>
        <p:spPr>
          <a:xfrm>
            <a:off x="9174210" y="1716396"/>
            <a:ext cx="1553444" cy="432000"/>
          </a:xfrm>
          <a:prstGeom prst="rect">
            <a:avLst/>
          </a:prstGeom>
          <a:solidFill>
            <a:srgbClr val="FFBB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2 500 €</a:t>
            </a:r>
          </a:p>
        </p:txBody>
      </p:sp>
      <p:pic>
        <p:nvPicPr>
          <p:cNvPr id="33" name="Image 32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373C7713-C95F-1C38-1F9A-315D568F3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32" y="990730"/>
            <a:ext cx="5031798" cy="50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aPre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95472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9" name="ZoneTexte1">
            <a:extLst>
              <a:ext uri="{FF2B5EF4-FFF2-40B4-BE49-F238E27FC236}">
                <a16:creationId xmlns:a16="http://schemas.microsoft.com/office/drawing/2014/main" id="{E7E8BD63-9DE1-E19D-3E7A-19B9B345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1" y="732638"/>
            <a:ext cx="1085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fr-FR" altLang="fr-FR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Les prix au m² médians et les évolutions sur 1 an dans les préfectures voisines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0FC20CBC-ADD0-6074-7C55-06C81D078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00" y="124471"/>
            <a:ext cx="1121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Appartements anciens</a:t>
            </a:r>
            <a:endParaRPr lang="fr-FR" altLang="fr-FR" sz="2400" b="1" dirty="0">
              <a:solidFill>
                <a:srgbClr val="4474F5"/>
              </a:solidFill>
              <a:latin typeface="Bodoni MT" panose="020706030806060202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EA2D83-42C7-403A-95EF-08B762A22A2F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E9179F-B6C3-42A9-515D-90D64B8FE70B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E133E30-E519-82A1-EBD3-0638794BE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13" y="113576"/>
            <a:ext cx="386387" cy="420327"/>
          </a:xfrm>
          <a:prstGeom prst="rect">
            <a:avLst/>
          </a:prstGeom>
        </p:spPr>
      </p:pic>
      <p:graphicFrame>
        <p:nvGraphicFramePr>
          <p:cNvPr id="2" name="graphApaPrefPrix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765177"/>
              </p:ext>
            </p:extLst>
          </p:nvPr>
        </p:nvGraphicFramePr>
        <p:xfrm>
          <a:off x="352424" y="1278384"/>
          <a:ext cx="7149206" cy="480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phApaPrefEvol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934889"/>
              </p:ext>
            </p:extLst>
          </p:nvPr>
        </p:nvGraphicFramePr>
        <p:xfrm>
          <a:off x="7501630" y="1278384"/>
          <a:ext cx="4337945" cy="480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267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aCartoPrixS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rixSecApaMax">
            <a:extLst>
              <a:ext uri="{FF2B5EF4-FFF2-40B4-BE49-F238E27FC236}">
                <a16:creationId xmlns:a16="http://schemas.microsoft.com/office/drawing/2014/main" id="{6A468469-439A-9357-EB77-BBB2F85D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512" y="6408008"/>
            <a:ext cx="1041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5 190 €</a:t>
            </a:r>
            <a:endParaRPr lang="fr-FR" altLang="fr-FR" sz="1600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CC9971D-453D-FCEC-0351-9012A2E99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3100" y="3712605"/>
            <a:ext cx="293096" cy="5058615"/>
          </a:xfrm>
          <a:prstGeom prst="rect">
            <a:avLst/>
          </a:prstGeom>
        </p:spPr>
      </p:pic>
      <p:sp>
        <p:nvSpPr>
          <p:cNvPr id="46" name="ApaSecPrx1">
            <a:extLst>
              <a:ext uri="{FF2B5EF4-FFF2-40B4-BE49-F238E27FC236}">
                <a16:creationId xmlns:a16="http://schemas.microsoft.com/office/drawing/2014/main" id="{54BF9C23-0C1E-7072-7B24-4A2BA24F9E16}"/>
              </a:ext>
            </a:extLst>
          </p:cNvPr>
          <p:cNvSpPr/>
          <p:nvPr/>
        </p:nvSpPr>
        <p:spPr>
          <a:xfrm>
            <a:off x="804196" y="1700856"/>
            <a:ext cx="1553444" cy="432000"/>
          </a:xfrm>
          <a:prstGeom prst="rect">
            <a:avLst/>
          </a:prstGeom>
          <a:solidFill>
            <a:srgbClr val="FFC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2 910 €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7" name="PrixSecApaMin">
            <a:extLst>
              <a:ext uri="{FF2B5EF4-FFF2-40B4-BE49-F238E27FC236}">
                <a16:creationId xmlns:a16="http://schemas.microsoft.com/office/drawing/2014/main" id="{A94AB7D1-FB28-C2CA-CAC3-95B97969F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744" y="6408008"/>
            <a:ext cx="11521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1 300 €</a:t>
            </a:r>
            <a:endParaRPr lang="fr-FR" altLang="fr-FR" sz="1600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" name="ApaSecTx1">
            <a:extLst>
              <a:ext uri="{FF2B5EF4-FFF2-40B4-BE49-F238E27FC236}">
                <a16:creationId xmlns:a16="http://schemas.microsoft.com/office/drawing/2014/main" id="{21C5458E-68DE-B30E-5AC0-055E3B4D7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747" y="1702808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+6,4%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9" name="ApaSecFlc1">
            <a:extLst>
              <a:ext uri="{FF2B5EF4-FFF2-40B4-BE49-F238E27FC236}">
                <a16:creationId xmlns:a16="http://schemas.microsoft.com/office/drawing/2014/main" id="{86E39BE4-14E9-40FF-7592-6E689272A552}"/>
              </a:ext>
            </a:extLst>
          </p:cNvPr>
          <p:cNvSpPr/>
          <p:nvPr/>
        </p:nvSpPr>
        <p:spPr>
          <a:xfrm rot="18900000">
            <a:off x="2414120" y="1728008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ApaSecPrx4">
            <a:extLst>
              <a:ext uri="{FF2B5EF4-FFF2-40B4-BE49-F238E27FC236}">
                <a16:creationId xmlns:a16="http://schemas.microsoft.com/office/drawing/2014/main" id="{99E74905-CA3D-2140-BA7D-B094FEF17B5D}"/>
              </a:ext>
            </a:extLst>
          </p:cNvPr>
          <p:cNvSpPr/>
          <p:nvPr/>
        </p:nvSpPr>
        <p:spPr>
          <a:xfrm>
            <a:off x="804196" y="5589288"/>
            <a:ext cx="1553444" cy="432000"/>
          </a:xfrm>
          <a:prstGeom prst="rect">
            <a:avLst/>
          </a:prstGeom>
          <a:solidFill>
            <a:srgbClr val="FFD5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2 360 €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1" name="ApaSecTx4">
            <a:extLst>
              <a:ext uri="{FF2B5EF4-FFF2-40B4-BE49-F238E27FC236}">
                <a16:creationId xmlns:a16="http://schemas.microsoft.com/office/drawing/2014/main" id="{88125202-4C24-D650-0808-E3FBCFCE3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747" y="559124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+2,6%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87" name="ApaSecFlc4">
            <a:extLst>
              <a:ext uri="{FF2B5EF4-FFF2-40B4-BE49-F238E27FC236}">
                <a16:creationId xmlns:a16="http://schemas.microsoft.com/office/drawing/2014/main" id="{94B8F796-8408-E4B4-88DF-373E08B9FEF8}"/>
              </a:ext>
            </a:extLst>
          </p:cNvPr>
          <p:cNvSpPr/>
          <p:nvPr/>
        </p:nvSpPr>
        <p:spPr>
          <a:xfrm rot="18900000">
            <a:off x="2414120" y="561644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8" name="ApaSecTx3">
            <a:extLst>
              <a:ext uri="{FF2B5EF4-FFF2-40B4-BE49-F238E27FC236}">
                <a16:creationId xmlns:a16="http://schemas.microsoft.com/office/drawing/2014/main" id="{759CBC6B-20CF-1EDD-F71D-8F48957B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919" y="4295096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+2,8%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0" name="ApaSecFlc3">
            <a:extLst>
              <a:ext uri="{FF2B5EF4-FFF2-40B4-BE49-F238E27FC236}">
                <a16:creationId xmlns:a16="http://schemas.microsoft.com/office/drawing/2014/main" id="{5B756DFC-04A5-09E5-71E8-8F9FBCC215E0}"/>
              </a:ext>
            </a:extLst>
          </p:cNvPr>
          <p:cNvSpPr/>
          <p:nvPr/>
        </p:nvSpPr>
        <p:spPr>
          <a:xfrm rot="18900000">
            <a:off x="2419292" y="4320296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1" name="ApaSecPrx3">
            <a:extLst>
              <a:ext uri="{FF2B5EF4-FFF2-40B4-BE49-F238E27FC236}">
                <a16:creationId xmlns:a16="http://schemas.microsoft.com/office/drawing/2014/main" id="{3C0622FD-A527-8F3F-E2E4-C5F98EBF4406}"/>
              </a:ext>
            </a:extLst>
          </p:cNvPr>
          <p:cNvSpPr/>
          <p:nvPr/>
        </p:nvSpPr>
        <p:spPr>
          <a:xfrm>
            <a:off x="809368" y="4293144"/>
            <a:ext cx="1553444" cy="4320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2 590 €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2" name="ApaSecTx2">
            <a:extLst>
              <a:ext uri="{FF2B5EF4-FFF2-40B4-BE49-F238E27FC236}">
                <a16:creationId xmlns:a16="http://schemas.microsoft.com/office/drawing/2014/main" id="{EF218C89-802A-DF6C-3670-5AC74B9F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747" y="299895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+6,9%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3" name="ApaSecFlc2">
            <a:extLst>
              <a:ext uri="{FF2B5EF4-FFF2-40B4-BE49-F238E27FC236}">
                <a16:creationId xmlns:a16="http://schemas.microsoft.com/office/drawing/2014/main" id="{A60A9734-3AF4-1DE4-35B4-916F34EE1FCB}"/>
              </a:ext>
            </a:extLst>
          </p:cNvPr>
          <p:cNvSpPr/>
          <p:nvPr/>
        </p:nvSpPr>
        <p:spPr>
          <a:xfrm rot="18900000">
            <a:off x="2414120" y="302415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4" name="ApaSecPrx2">
            <a:extLst>
              <a:ext uri="{FF2B5EF4-FFF2-40B4-BE49-F238E27FC236}">
                <a16:creationId xmlns:a16="http://schemas.microsoft.com/office/drawing/2014/main" id="{696341CA-1124-5643-9DAF-45442F061C03}"/>
              </a:ext>
            </a:extLst>
          </p:cNvPr>
          <p:cNvSpPr/>
          <p:nvPr/>
        </p:nvSpPr>
        <p:spPr>
          <a:xfrm>
            <a:off x="804196" y="2997000"/>
            <a:ext cx="1553444" cy="432000"/>
          </a:xfrm>
          <a:prstGeom prst="rect">
            <a:avLst/>
          </a:prstGeom>
          <a:solidFill>
            <a:srgbClr val="FFC2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2 840 €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5" name="ApaSecPrx5">
            <a:extLst>
              <a:ext uri="{FF2B5EF4-FFF2-40B4-BE49-F238E27FC236}">
                <a16:creationId xmlns:a16="http://schemas.microsoft.com/office/drawing/2014/main" id="{9478D67C-CF63-E81E-B054-EC75466072CD}"/>
              </a:ext>
            </a:extLst>
          </p:cNvPr>
          <p:cNvSpPr/>
          <p:nvPr/>
        </p:nvSpPr>
        <p:spPr>
          <a:xfrm>
            <a:off x="8882266" y="1700856"/>
            <a:ext cx="1553444" cy="432000"/>
          </a:xfrm>
          <a:prstGeom prst="rect">
            <a:avLst/>
          </a:prstGeom>
          <a:solidFill>
            <a:srgbClr val="FFD8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2 280 €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6" name="ApaSecTx5">
            <a:extLst>
              <a:ext uri="{FF2B5EF4-FFF2-40B4-BE49-F238E27FC236}">
                <a16:creationId xmlns:a16="http://schemas.microsoft.com/office/drawing/2014/main" id="{DDAB21D5-2227-B189-0BF7-7B2D0642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817" y="1702808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+5,4%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7" name="ApaSecFlc5">
            <a:extLst>
              <a:ext uri="{FF2B5EF4-FFF2-40B4-BE49-F238E27FC236}">
                <a16:creationId xmlns:a16="http://schemas.microsoft.com/office/drawing/2014/main" id="{B319D164-413C-E4C4-81C4-15CB5A53FB5E}"/>
              </a:ext>
            </a:extLst>
          </p:cNvPr>
          <p:cNvSpPr/>
          <p:nvPr/>
        </p:nvSpPr>
        <p:spPr>
          <a:xfrm rot="18900000">
            <a:off x="10492190" y="1728008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ApaSecPrx8">
            <a:extLst>
              <a:ext uri="{FF2B5EF4-FFF2-40B4-BE49-F238E27FC236}">
                <a16:creationId xmlns:a16="http://schemas.microsoft.com/office/drawing/2014/main" id="{DD176268-28FC-4387-5A74-981EC10CDF44}"/>
              </a:ext>
            </a:extLst>
          </p:cNvPr>
          <p:cNvSpPr/>
          <p:nvPr/>
        </p:nvSpPr>
        <p:spPr>
          <a:xfrm>
            <a:off x="8882266" y="5589288"/>
            <a:ext cx="1553444" cy="432000"/>
          </a:xfrm>
          <a:prstGeom prst="rect">
            <a:avLst/>
          </a:prstGeom>
          <a:solidFill>
            <a:srgbClr val="FFE5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1 960 €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9" name="ApaSecTx8">
            <a:extLst>
              <a:ext uri="{FF2B5EF4-FFF2-40B4-BE49-F238E27FC236}">
                <a16:creationId xmlns:a16="http://schemas.microsoft.com/office/drawing/2014/main" id="{570C2800-EEC4-F159-164A-1EBBFB312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817" y="559124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+6,8%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0" name="ApaSecFlc8">
            <a:extLst>
              <a:ext uri="{FF2B5EF4-FFF2-40B4-BE49-F238E27FC236}">
                <a16:creationId xmlns:a16="http://schemas.microsoft.com/office/drawing/2014/main" id="{DE95FB0B-442F-C9E1-24E3-19D8CAC3058F}"/>
              </a:ext>
            </a:extLst>
          </p:cNvPr>
          <p:cNvSpPr/>
          <p:nvPr/>
        </p:nvSpPr>
        <p:spPr>
          <a:xfrm rot="18900000">
            <a:off x="10492190" y="562528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1" name="ApaSecTx7">
            <a:extLst>
              <a:ext uri="{FF2B5EF4-FFF2-40B4-BE49-F238E27FC236}">
                <a16:creationId xmlns:a16="http://schemas.microsoft.com/office/drawing/2014/main" id="{C7CE985F-6F6F-588D-7320-AC08F6FC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3989" y="4295096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+1,8%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2" name="ApaSecFlc7">
            <a:extLst>
              <a:ext uri="{FF2B5EF4-FFF2-40B4-BE49-F238E27FC236}">
                <a16:creationId xmlns:a16="http://schemas.microsoft.com/office/drawing/2014/main" id="{57DCCE3D-A4F2-9DC6-0EB9-57D8731E7995}"/>
              </a:ext>
            </a:extLst>
          </p:cNvPr>
          <p:cNvSpPr/>
          <p:nvPr/>
        </p:nvSpPr>
        <p:spPr>
          <a:xfrm rot="18900000">
            <a:off x="10497362" y="4356008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" name="ApaSecPrx7">
            <a:extLst>
              <a:ext uri="{FF2B5EF4-FFF2-40B4-BE49-F238E27FC236}">
                <a16:creationId xmlns:a16="http://schemas.microsoft.com/office/drawing/2014/main" id="{31B888DC-65CE-A4DC-11EF-B493FAA6D455}"/>
              </a:ext>
            </a:extLst>
          </p:cNvPr>
          <p:cNvSpPr/>
          <p:nvPr/>
        </p:nvSpPr>
        <p:spPr>
          <a:xfrm>
            <a:off x="8887438" y="4293144"/>
            <a:ext cx="1553444" cy="432000"/>
          </a:xfrm>
          <a:prstGeom prst="rect">
            <a:avLst/>
          </a:prstGeom>
          <a:solidFill>
            <a:srgbClr val="FFE1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2 060 €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4" name="ApaSecTx6">
            <a:extLst>
              <a:ext uri="{FF2B5EF4-FFF2-40B4-BE49-F238E27FC236}">
                <a16:creationId xmlns:a16="http://schemas.microsoft.com/office/drawing/2014/main" id="{C7AFC0DB-10CC-4941-86B2-343DF30D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817" y="299895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+4,3%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5" name="ApaSecFlc6">
            <a:extLst>
              <a:ext uri="{FF2B5EF4-FFF2-40B4-BE49-F238E27FC236}">
                <a16:creationId xmlns:a16="http://schemas.microsoft.com/office/drawing/2014/main" id="{4567C0F6-C26B-6BD3-E49C-83A6BE3EE072}"/>
              </a:ext>
            </a:extLst>
          </p:cNvPr>
          <p:cNvSpPr/>
          <p:nvPr/>
        </p:nvSpPr>
        <p:spPr>
          <a:xfrm rot="18900000">
            <a:off x="10492190" y="302415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6" name="ApaSecPrx6">
            <a:extLst>
              <a:ext uri="{FF2B5EF4-FFF2-40B4-BE49-F238E27FC236}">
                <a16:creationId xmlns:a16="http://schemas.microsoft.com/office/drawing/2014/main" id="{6BFEB783-F398-336A-71C7-D66CFEDAAA62}"/>
              </a:ext>
            </a:extLst>
          </p:cNvPr>
          <p:cNvSpPr/>
          <p:nvPr/>
        </p:nvSpPr>
        <p:spPr>
          <a:xfrm>
            <a:off x="8882266" y="2997000"/>
            <a:ext cx="1553444" cy="432000"/>
          </a:xfrm>
          <a:prstGeom prst="rect">
            <a:avLst/>
          </a:prstGeom>
          <a:solidFill>
            <a:srgbClr val="FFD9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2 260 €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7" name="ApaSecLib1">
            <a:extLst>
              <a:ext uri="{FF2B5EF4-FFF2-40B4-BE49-F238E27FC236}">
                <a16:creationId xmlns:a16="http://schemas.microsoft.com/office/drawing/2014/main" id="{624D03FE-75A9-B920-F24A-5B5C2448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7" y="1037878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Grenoble Grésivaudan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8" name="ApaSecLib4">
            <a:extLst>
              <a:ext uri="{FF2B5EF4-FFF2-40B4-BE49-F238E27FC236}">
                <a16:creationId xmlns:a16="http://schemas.microsoft.com/office/drawing/2014/main" id="{24678F74-0720-7B1B-C693-182EDC9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7" y="4926310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Nord Isère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9" name="ApaSecLib3">
            <a:extLst>
              <a:ext uri="{FF2B5EF4-FFF2-40B4-BE49-F238E27FC236}">
                <a16:creationId xmlns:a16="http://schemas.microsoft.com/office/drawing/2014/main" id="{3C945C41-110F-1FE0-D3BB-793B9F829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83" y="3630166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Grenoble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10" name="ApaSecLib2">
            <a:extLst>
              <a:ext uri="{FF2B5EF4-FFF2-40B4-BE49-F238E27FC236}">
                <a16:creationId xmlns:a16="http://schemas.microsoft.com/office/drawing/2014/main" id="{8AC44331-1784-6728-676B-80EF5E99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7" y="2334022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Briançonnais (05)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11" name="ApaSecLib5">
            <a:extLst>
              <a:ext uri="{FF2B5EF4-FFF2-40B4-BE49-F238E27FC236}">
                <a16:creationId xmlns:a16="http://schemas.microsoft.com/office/drawing/2014/main" id="{9D28C54A-2A9A-DAD8-A896-C8D8A22E7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477" y="1037878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Gapençais-Champsaur (05)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12" name="ApaSecLib8">
            <a:extLst>
              <a:ext uri="{FF2B5EF4-FFF2-40B4-BE49-F238E27FC236}">
                <a16:creationId xmlns:a16="http://schemas.microsoft.com/office/drawing/2014/main" id="{CB13BCAD-D961-1B07-A5C9-6E2466A0F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477" y="4926310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Agglomération Valentinoise (26)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13" name="ApaSecLib7">
            <a:extLst>
              <a:ext uri="{FF2B5EF4-FFF2-40B4-BE49-F238E27FC236}">
                <a16:creationId xmlns:a16="http://schemas.microsoft.com/office/drawing/2014/main" id="{18CF762E-B2F0-CE63-7CB3-4713C6E0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183" y="3630166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Grenoble Sud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14" name="ApaSecLib6">
            <a:extLst>
              <a:ext uri="{FF2B5EF4-FFF2-40B4-BE49-F238E27FC236}">
                <a16:creationId xmlns:a16="http://schemas.microsoft.com/office/drawing/2014/main" id="{E9C816AE-BD41-56A5-5C9B-014CB222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477" y="2334022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Grenoble Nord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64BABB5-373B-8013-75F2-14326A9C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26A8A79C-730C-8F9D-C7EE-53538401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00" y="124471"/>
            <a:ext cx="1121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Appartements anciens - </a:t>
            </a:r>
            <a:r>
              <a:rPr lang="fr-FR" altLang="fr-FR" sz="24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au m² médians et évolutions sur 1 an par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EDE26-01EA-7E45-F305-EAC9DB27BA49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B1FE2-256F-01AF-6F06-3F2B02F5CA4B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956991-C34B-FDF0-7D0E-AD7321BED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13" y="113576"/>
            <a:ext cx="386387" cy="420327"/>
          </a:xfrm>
          <a:prstGeom prst="rect">
            <a:avLst/>
          </a:prstGeom>
        </p:spPr>
      </p:pic>
      <p:sp>
        <p:nvSpPr>
          <p:cNvPr id="7" name="CartoPrixSecAPA">
            <a:extLst>
              <a:ext uri="{FF2B5EF4-FFF2-40B4-BE49-F238E27FC236}">
                <a16:creationId xmlns:a16="http://schemas.microsoft.com/office/drawing/2014/main" id="{3443E0F2-82D4-E72B-FA86-5511920042AE}"/>
              </a:ext>
            </a:extLst>
          </p:cNvPr>
          <p:cNvSpPr/>
          <p:nvPr/>
        </p:nvSpPr>
        <p:spPr>
          <a:xfrm>
            <a:off x="3780097" y="999468"/>
            <a:ext cx="5021820" cy="50218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36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aEvol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C49D56-8914-7DD1-F6B3-501371014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547" y="199003"/>
            <a:ext cx="386387" cy="391157"/>
          </a:xfrm>
          <a:prstGeom prst="rect">
            <a:avLst/>
          </a:prstGeom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15D62B3E-BB0E-D187-DC1D-D2D15767C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934" y="124195"/>
            <a:ext cx="9209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Maisons anciennes - </a:t>
            </a:r>
            <a:r>
              <a:rPr lang="fr-FR" altLang="fr-FR" sz="28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de vente médians sur 10 ans</a:t>
            </a:r>
            <a:endParaRPr lang="fr-FR" altLang="fr-FR" sz="3600" b="1" dirty="0">
              <a:solidFill>
                <a:srgbClr val="4474F5"/>
              </a:solidFill>
              <a:latin typeface="Bodoni MT" panose="020706030806060202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D6F1C-A184-AED5-C5A6-947852EC160A}"/>
              </a:ext>
            </a:extLst>
          </p:cNvPr>
          <p:cNvSpPr/>
          <p:nvPr/>
        </p:nvSpPr>
        <p:spPr>
          <a:xfrm>
            <a:off x="2340547" y="724807"/>
            <a:ext cx="9596078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314B4-A115-D004-2923-95C6A7C5EBA6}"/>
              </a:ext>
            </a:extLst>
          </p:cNvPr>
          <p:cNvSpPr/>
          <p:nvPr/>
        </p:nvSpPr>
        <p:spPr>
          <a:xfrm>
            <a:off x="0" y="0"/>
            <a:ext cx="2035277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E854A0-98FD-0A2B-29F1-9C5933B5F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84" y="2982040"/>
            <a:ext cx="942307" cy="8939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F260A3-C3CA-A528-9FEA-3F1BE7512648}"/>
              </a:ext>
            </a:extLst>
          </p:cNvPr>
          <p:cNvSpPr/>
          <p:nvPr/>
        </p:nvSpPr>
        <p:spPr>
          <a:xfrm>
            <a:off x="4834445" y="945764"/>
            <a:ext cx="4516036" cy="536780"/>
          </a:xfrm>
          <a:prstGeom prst="rect">
            <a:avLst/>
          </a:prstGeom>
          <a:solidFill>
            <a:srgbClr val="60C3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Prix de vente médian</a:t>
            </a:r>
          </a:p>
        </p:txBody>
      </p:sp>
      <p:sp>
        <p:nvSpPr>
          <p:cNvPr id="18" name="PrxMedMAA">
            <a:extLst>
              <a:ext uri="{FF2B5EF4-FFF2-40B4-BE49-F238E27FC236}">
                <a16:creationId xmlns:a16="http://schemas.microsoft.com/office/drawing/2014/main" id="{495570F7-FEDB-E747-467D-E4CCFE637183}"/>
              </a:ext>
            </a:extLst>
          </p:cNvPr>
          <p:cNvSpPr/>
          <p:nvPr/>
        </p:nvSpPr>
        <p:spPr>
          <a:xfrm>
            <a:off x="4835632" y="1480148"/>
            <a:ext cx="2340888" cy="909654"/>
          </a:xfrm>
          <a:prstGeom prst="rect">
            <a:avLst/>
          </a:prstGeom>
          <a:solidFill>
            <a:srgbClr val="60C3B6">
              <a:alpha val="2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261 000 €</a:t>
            </a:r>
            <a:endParaRPr lang="fr-FR" sz="36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9" name="TxEvolMAA">
            <a:extLst>
              <a:ext uri="{FF2B5EF4-FFF2-40B4-BE49-F238E27FC236}">
                <a16:creationId xmlns:a16="http://schemas.microsoft.com/office/drawing/2014/main" id="{34F47EF4-9875-AE10-7AE6-7570532A2AC8}"/>
              </a:ext>
            </a:extLst>
          </p:cNvPr>
          <p:cNvSpPr/>
          <p:nvPr/>
        </p:nvSpPr>
        <p:spPr>
          <a:xfrm>
            <a:off x="7176520" y="1480148"/>
            <a:ext cx="2173961" cy="910258"/>
          </a:xfrm>
          <a:prstGeom prst="rect">
            <a:avLst/>
          </a:prstGeom>
          <a:solidFill>
            <a:srgbClr val="60C3B6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0" anchor="ctr"/>
          <a:lstStyle/>
          <a:p>
            <a:pPr algn="ctr">
              <a:defRPr/>
            </a:pPr>
            <a:r>
              <a:rPr lang="fr-FR" sz="32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+3,2%</a:t>
            </a:r>
            <a:endParaRPr lang="fr-FR" sz="32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2" name="FlcEvolMAA">
            <a:extLst>
              <a:ext uri="{FF2B5EF4-FFF2-40B4-BE49-F238E27FC236}">
                <a16:creationId xmlns:a16="http://schemas.microsoft.com/office/drawing/2014/main" id="{E9DF1BD0-E168-6D00-2DF7-A09436FD26EC}"/>
              </a:ext>
            </a:extLst>
          </p:cNvPr>
          <p:cNvSpPr/>
          <p:nvPr/>
        </p:nvSpPr>
        <p:spPr>
          <a:xfrm rot="18900000">
            <a:off x="7278923" y="1769269"/>
            <a:ext cx="536286" cy="44498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19">
            <a:extLst>
              <a:ext uri="{FF2B5EF4-FFF2-40B4-BE49-F238E27FC236}">
                <a16:creationId xmlns:a16="http://schemas.microsoft.com/office/drawing/2014/main" id="{DB1F1369-C33C-5DD2-2D59-6C0B098B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2125012"/>
            <a:ext cx="1359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  en 1 an</a:t>
            </a:r>
          </a:p>
        </p:txBody>
      </p:sp>
      <p:sp>
        <p:nvSpPr>
          <p:cNvPr id="24" name="ZoneTexte1">
            <a:extLst>
              <a:ext uri="{FF2B5EF4-FFF2-40B4-BE49-F238E27FC236}">
                <a16:creationId xmlns:a16="http://schemas.microsoft.com/office/drawing/2014/main" id="{5BF072D7-5A16-5A3C-9F26-B5C255A8C8C0}"/>
              </a:ext>
            </a:extLst>
          </p:cNvPr>
          <p:cNvSpPr/>
          <p:nvPr/>
        </p:nvSpPr>
        <p:spPr>
          <a:xfrm>
            <a:off x="9480136" y="1702826"/>
            <a:ext cx="1370195" cy="675574"/>
          </a:xfrm>
          <a:prstGeom prst="rect">
            <a:avLst/>
          </a:prstGeom>
          <a:solidFill>
            <a:srgbClr val="60C3B6">
              <a:alpha val="2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195 700 €</a:t>
            </a:r>
          </a:p>
        </p:txBody>
      </p:sp>
      <p:sp>
        <p:nvSpPr>
          <p:cNvPr id="26" name="ZoneTexte1">
            <a:extLst>
              <a:ext uri="{FF2B5EF4-FFF2-40B4-BE49-F238E27FC236}">
                <a16:creationId xmlns:a16="http://schemas.microsoft.com/office/drawing/2014/main" id="{93987F64-A43D-87F5-BAEC-408F1887DE5F}"/>
              </a:ext>
            </a:extLst>
          </p:cNvPr>
          <p:cNvSpPr/>
          <p:nvPr/>
        </p:nvSpPr>
        <p:spPr>
          <a:xfrm>
            <a:off x="10850331" y="1820989"/>
            <a:ext cx="1210923" cy="557411"/>
          </a:xfrm>
          <a:prstGeom prst="rect">
            <a:avLst/>
          </a:prstGeom>
          <a:solidFill>
            <a:srgbClr val="60C3B6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+3,0%</a:t>
            </a:r>
          </a:p>
        </p:txBody>
      </p:sp>
      <p:sp>
        <p:nvSpPr>
          <p:cNvPr id="27" name="Flèche">
            <a:extLst>
              <a:ext uri="{FF2B5EF4-FFF2-40B4-BE49-F238E27FC236}">
                <a16:creationId xmlns:a16="http://schemas.microsoft.com/office/drawing/2014/main" id="{E09362F7-0CE1-75C2-EDC4-54AFFC827995}"/>
              </a:ext>
            </a:extLst>
          </p:cNvPr>
          <p:cNvSpPr/>
          <p:nvPr/>
        </p:nvSpPr>
        <p:spPr>
          <a:xfrm rot="18900000">
            <a:off x="10896395" y="1945473"/>
            <a:ext cx="374020" cy="31034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19">
            <a:extLst>
              <a:ext uri="{FF2B5EF4-FFF2-40B4-BE49-F238E27FC236}">
                <a16:creationId xmlns:a16="http://schemas.microsoft.com/office/drawing/2014/main" id="{A5C4948D-10AF-222F-1920-F9E37120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0449" y="2104859"/>
            <a:ext cx="8408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</a:t>
            </a:r>
            <a:r>
              <a:rPr lang="fr-FR" altLang="fr-FR" sz="10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en 1 an</a:t>
            </a:r>
            <a:endParaRPr lang="fr-FR" altLang="fr-FR" sz="1200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A1C888-6ADD-B821-6F9A-7EB5089F6459}"/>
              </a:ext>
            </a:extLst>
          </p:cNvPr>
          <p:cNvSpPr/>
          <p:nvPr/>
        </p:nvSpPr>
        <p:spPr>
          <a:xfrm>
            <a:off x="9479308" y="1371138"/>
            <a:ext cx="2581946" cy="449851"/>
          </a:xfrm>
          <a:prstGeom prst="rect">
            <a:avLst/>
          </a:prstGeom>
          <a:solidFill>
            <a:srgbClr val="60C3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Rappel Province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CC6F65-E4E9-5987-D7FF-1CB97DBBDC5B}"/>
              </a:ext>
            </a:extLst>
          </p:cNvPr>
          <p:cNvSpPr/>
          <p:nvPr/>
        </p:nvSpPr>
        <p:spPr>
          <a:xfrm>
            <a:off x="9479308" y="1076325"/>
            <a:ext cx="2632241" cy="37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MaaEvol10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386381"/>
              </p:ext>
            </p:extLst>
          </p:nvPr>
        </p:nvGraphicFramePr>
        <p:xfrm>
          <a:off x="2286000" y="2794000"/>
          <a:ext cx="9610726" cy="32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972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aDptLimitPr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3" name="DepLib1">
            <a:extLst>
              <a:ext uri="{FF2B5EF4-FFF2-40B4-BE49-F238E27FC236}">
                <a16:creationId xmlns:a16="http://schemas.microsoft.com/office/drawing/2014/main" id="{B2DDAC8A-F309-4CD2-DB0C-66A8A26C4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231" y="3257134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Hautes-Alpes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" name="PrixDepMaaMax">
            <a:extLst>
              <a:ext uri="{FF2B5EF4-FFF2-40B4-BE49-F238E27FC236}">
                <a16:creationId xmlns:a16="http://schemas.microsoft.com/office/drawing/2014/main" id="{C9E20ED0-F031-5268-DFB1-4C557058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28" y="6408008"/>
            <a:ext cx="1041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392 000 €</a:t>
            </a:r>
            <a:endParaRPr lang="fr-FR" altLang="fr-FR" sz="1600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72D0B7-429C-C24F-CD1A-8184F67B8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3616" y="3712605"/>
            <a:ext cx="293096" cy="5058615"/>
          </a:xfrm>
          <a:prstGeom prst="rect">
            <a:avLst/>
          </a:prstGeom>
        </p:spPr>
      </p:pic>
      <p:sp>
        <p:nvSpPr>
          <p:cNvPr id="8" name="MaaDepPrx1">
            <a:extLst>
              <a:ext uri="{FF2B5EF4-FFF2-40B4-BE49-F238E27FC236}">
                <a16:creationId xmlns:a16="http://schemas.microsoft.com/office/drawing/2014/main" id="{3162EE18-E1E3-4223-9B36-4DFD63DFBE7F}"/>
              </a:ext>
            </a:extLst>
          </p:cNvPr>
          <p:cNvSpPr/>
          <p:nvPr/>
        </p:nvSpPr>
        <p:spPr>
          <a:xfrm>
            <a:off x="9088019" y="3920112"/>
            <a:ext cx="1553444" cy="432000"/>
          </a:xfrm>
          <a:prstGeom prst="rect">
            <a:avLst/>
          </a:prstGeom>
          <a:solidFill>
            <a:srgbClr val="FFD6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242 000 €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" name="PrixDepMaaMin">
            <a:extLst>
              <a:ext uri="{FF2B5EF4-FFF2-40B4-BE49-F238E27FC236}">
                <a16:creationId xmlns:a16="http://schemas.microsoft.com/office/drawing/2014/main" id="{DA70DA81-C681-5BB8-D98C-6F3E8150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260" y="6408008"/>
            <a:ext cx="12241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187 600 €</a:t>
            </a:r>
            <a:endParaRPr lang="fr-FR" altLang="fr-FR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MaaDepTx1">
            <a:extLst>
              <a:ext uri="{FF2B5EF4-FFF2-40B4-BE49-F238E27FC236}">
                <a16:creationId xmlns:a16="http://schemas.microsoft.com/office/drawing/2014/main" id="{FE95CB66-5969-9FC2-A63B-EC1FCB39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4570" y="3922064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+3,4%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8" name="MaaDepFlc1">
            <a:extLst>
              <a:ext uri="{FF2B5EF4-FFF2-40B4-BE49-F238E27FC236}">
                <a16:creationId xmlns:a16="http://schemas.microsoft.com/office/drawing/2014/main" id="{1E868E5B-EB31-4432-747E-0080241C7596}"/>
              </a:ext>
            </a:extLst>
          </p:cNvPr>
          <p:cNvSpPr/>
          <p:nvPr/>
        </p:nvSpPr>
        <p:spPr>
          <a:xfrm rot="18900000">
            <a:off x="10697943" y="3947264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DepLib3">
            <a:extLst>
              <a:ext uri="{FF2B5EF4-FFF2-40B4-BE49-F238E27FC236}">
                <a16:creationId xmlns:a16="http://schemas.microsoft.com/office/drawing/2014/main" id="{10726BE0-1877-D7C7-9C62-60733AB5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00" y="3239549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Isère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7" name="MaaDepTx3">
            <a:extLst>
              <a:ext uri="{FF2B5EF4-FFF2-40B4-BE49-F238E27FC236}">
                <a16:creationId xmlns:a16="http://schemas.microsoft.com/office/drawing/2014/main" id="{2BE9A3B5-836E-10EF-F1A1-78F652389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435" y="3904479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+2,1%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8" name="MaaDepFlc3">
            <a:extLst>
              <a:ext uri="{FF2B5EF4-FFF2-40B4-BE49-F238E27FC236}">
                <a16:creationId xmlns:a16="http://schemas.microsoft.com/office/drawing/2014/main" id="{57215827-2D5A-ACF0-1B80-845C4A55AAC8}"/>
              </a:ext>
            </a:extLst>
          </p:cNvPr>
          <p:cNvSpPr/>
          <p:nvPr/>
        </p:nvSpPr>
        <p:spPr>
          <a:xfrm rot="18900000">
            <a:off x="2439808" y="3929679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MaaDepPrx3">
            <a:extLst>
              <a:ext uri="{FF2B5EF4-FFF2-40B4-BE49-F238E27FC236}">
                <a16:creationId xmlns:a16="http://schemas.microsoft.com/office/drawing/2014/main" id="{06500840-CD97-7EF4-6322-2CA90E59106F}"/>
              </a:ext>
            </a:extLst>
          </p:cNvPr>
          <p:cNvSpPr/>
          <p:nvPr/>
        </p:nvSpPr>
        <p:spPr>
          <a:xfrm>
            <a:off x="829884" y="3902527"/>
            <a:ext cx="1553444" cy="432000"/>
          </a:xfrm>
          <a:prstGeom prst="rect">
            <a:avLst/>
          </a:prstGeom>
          <a:solidFill>
            <a:srgbClr val="FFBD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275 600 €</a:t>
            </a:r>
          </a:p>
        </p:txBody>
      </p:sp>
      <p:sp>
        <p:nvSpPr>
          <p:cNvPr id="36" name="MaaDepTx2">
            <a:extLst>
              <a:ext uri="{FF2B5EF4-FFF2-40B4-BE49-F238E27FC236}">
                <a16:creationId xmlns:a16="http://schemas.microsoft.com/office/drawing/2014/main" id="{E030F30B-73C7-CE7E-92E1-0AB6FB2B2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4570" y="282230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+5,1%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7" name="MaaDepFlc2">
            <a:extLst>
              <a:ext uri="{FF2B5EF4-FFF2-40B4-BE49-F238E27FC236}">
                <a16:creationId xmlns:a16="http://schemas.microsoft.com/office/drawing/2014/main" id="{721C4A3D-03FF-AC6D-30C3-F8D9C7CF92BB}"/>
              </a:ext>
            </a:extLst>
          </p:cNvPr>
          <p:cNvSpPr/>
          <p:nvPr/>
        </p:nvSpPr>
        <p:spPr>
          <a:xfrm rot="18900000">
            <a:off x="10697943" y="284750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MaaDepPrx2">
            <a:extLst>
              <a:ext uri="{FF2B5EF4-FFF2-40B4-BE49-F238E27FC236}">
                <a16:creationId xmlns:a16="http://schemas.microsoft.com/office/drawing/2014/main" id="{A4660FBA-E9AC-F9D7-0812-201BC2592B5D}"/>
              </a:ext>
            </a:extLst>
          </p:cNvPr>
          <p:cNvSpPr/>
          <p:nvPr/>
        </p:nvSpPr>
        <p:spPr>
          <a:xfrm>
            <a:off x="9088019" y="2820350"/>
            <a:ext cx="1553444" cy="432000"/>
          </a:xfrm>
          <a:prstGeom prst="rect">
            <a:avLst/>
          </a:prstGeom>
          <a:solidFill>
            <a:srgbClr val="FFD6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243 000 €</a:t>
            </a:r>
          </a:p>
        </p:txBody>
      </p:sp>
      <p:sp>
        <p:nvSpPr>
          <p:cNvPr id="39" name="DepLib2">
            <a:extLst>
              <a:ext uri="{FF2B5EF4-FFF2-40B4-BE49-F238E27FC236}">
                <a16:creationId xmlns:a16="http://schemas.microsoft.com/office/drawing/2014/main" id="{89D2D863-9FF7-DF64-0638-EA1BC77ED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231" y="2157372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Drôme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6" name="CartoPrixDepMAA">
            <a:extLst>
              <a:ext uri="{FF2B5EF4-FFF2-40B4-BE49-F238E27FC236}">
                <a16:creationId xmlns:a16="http://schemas.microsoft.com/office/drawing/2014/main" id="{8F1742D7-B229-E3C9-959C-DFB2A33DF545}"/>
              </a:ext>
            </a:extLst>
          </p:cNvPr>
          <p:cNvSpPr/>
          <p:nvPr/>
        </p:nvSpPr>
        <p:spPr>
          <a:xfrm>
            <a:off x="3783028" y="999468"/>
            <a:ext cx="5021820" cy="50218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489B01E6-DB1A-7622-2E3F-DDFCCC0D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00" y="124471"/>
            <a:ext cx="1121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Maisons anciennes - </a:t>
            </a:r>
            <a:r>
              <a:rPr lang="fr-FR" altLang="fr-FR" sz="24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de vente médians et évolutions sur 1 an par département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DAAD6-5442-0407-A4E3-902ACADCBCA2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6E2C48-3C4B-F904-70F5-865CE6B0922F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D6E6CFD-8F16-5703-37D0-EB602D182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13" y="128161"/>
            <a:ext cx="386387" cy="391157"/>
          </a:xfrm>
          <a:prstGeom prst="rect">
            <a:avLst/>
          </a:prstGeom>
        </p:spPr>
      </p:pic>
      <p:sp>
        <p:nvSpPr>
          <p:cNvPr id="10" name="MaaSecPrx1">
            <a:extLst>
              <a:ext uri="{FF2B5EF4-FFF2-40B4-BE49-F238E27FC236}">
                <a16:creationId xmlns:a16="http://schemas.microsoft.com/office/drawing/2014/main" id="{F2134D3C-CCD7-063F-AFA9-017B17364B4C}"/>
              </a:ext>
            </a:extLst>
          </p:cNvPr>
          <p:cNvSpPr/>
          <p:nvPr/>
        </p:nvSpPr>
        <p:spPr>
          <a:xfrm>
            <a:off x="835967" y="1704248"/>
            <a:ext cx="1553444" cy="432000"/>
          </a:xfrm>
          <a:prstGeom prst="rect">
            <a:avLst/>
          </a:prstGeom>
          <a:solidFill>
            <a:srgbClr val="FF7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392 000 €</a:t>
            </a:r>
          </a:p>
        </p:txBody>
      </p:sp>
      <p:sp>
        <p:nvSpPr>
          <p:cNvPr id="11" name="MaaSecTx1">
            <a:extLst>
              <a:ext uri="{FF2B5EF4-FFF2-40B4-BE49-F238E27FC236}">
                <a16:creationId xmlns:a16="http://schemas.microsoft.com/office/drawing/2014/main" id="{5FE96E16-CD35-999D-978F-A307B008F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518" y="170620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+0,5%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2" name="MaaSecLib1">
            <a:extLst>
              <a:ext uri="{FF2B5EF4-FFF2-40B4-BE49-F238E27FC236}">
                <a16:creationId xmlns:a16="http://schemas.microsoft.com/office/drawing/2014/main" id="{F61FA931-E94F-5873-0AC1-BD14C208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78" y="1041270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Rhône</a:t>
            </a:r>
          </a:p>
        </p:txBody>
      </p:sp>
      <p:sp>
        <p:nvSpPr>
          <p:cNvPr id="14" name="TerSecFlc7">
            <a:extLst>
              <a:ext uri="{FF2B5EF4-FFF2-40B4-BE49-F238E27FC236}">
                <a16:creationId xmlns:a16="http://schemas.microsoft.com/office/drawing/2014/main" id="{9A44AF74-A56F-645C-AF08-A244A61E4BB0}"/>
              </a:ext>
            </a:extLst>
          </p:cNvPr>
          <p:cNvSpPr/>
          <p:nvPr/>
        </p:nvSpPr>
        <p:spPr>
          <a:xfrm>
            <a:off x="2445024" y="1752195"/>
            <a:ext cx="473394" cy="32400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erSecPrx8">
            <a:extLst>
              <a:ext uri="{FF2B5EF4-FFF2-40B4-BE49-F238E27FC236}">
                <a16:creationId xmlns:a16="http://schemas.microsoft.com/office/drawing/2014/main" id="{D7A62D67-A0E4-1F8A-86B7-7D78C2A6D00A}"/>
              </a:ext>
            </a:extLst>
          </p:cNvPr>
          <p:cNvSpPr/>
          <p:nvPr/>
        </p:nvSpPr>
        <p:spPr>
          <a:xfrm>
            <a:off x="9097391" y="5024443"/>
            <a:ext cx="1553444" cy="432000"/>
          </a:xfrm>
          <a:prstGeom prst="rect">
            <a:avLst/>
          </a:prstGeom>
          <a:solidFill>
            <a:srgbClr val="FEFA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200 000 €</a:t>
            </a:r>
          </a:p>
        </p:txBody>
      </p:sp>
      <p:sp>
        <p:nvSpPr>
          <p:cNvPr id="20" name="TerSecTx8">
            <a:extLst>
              <a:ext uri="{FF2B5EF4-FFF2-40B4-BE49-F238E27FC236}">
                <a16:creationId xmlns:a16="http://schemas.microsoft.com/office/drawing/2014/main" id="{7A20DF5A-EA90-02B8-A459-E1DEFE25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942" y="5026395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+5,3%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1" name="TerSecFlc8">
            <a:extLst>
              <a:ext uri="{FF2B5EF4-FFF2-40B4-BE49-F238E27FC236}">
                <a16:creationId xmlns:a16="http://schemas.microsoft.com/office/drawing/2014/main" id="{4C163214-4FB4-0F18-ECB9-DDFFA3FFE142}"/>
              </a:ext>
            </a:extLst>
          </p:cNvPr>
          <p:cNvSpPr/>
          <p:nvPr/>
        </p:nvSpPr>
        <p:spPr>
          <a:xfrm rot="18900000">
            <a:off x="10707315" y="5060435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TerSecLib8">
            <a:extLst>
              <a:ext uri="{FF2B5EF4-FFF2-40B4-BE49-F238E27FC236}">
                <a16:creationId xmlns:a16="http://schemas.microsoft.com/office/drawing/2014/main" id="{B7E9F02C-928B-E1B3-9254-BC2FC5DCF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602" y="4361465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Loire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0" name="DepLib3">
            <a:extLst>
              <a:ext uri="{FF2B5EF4-FFF2-40B4-BE49-F238E27FC236}">
                <a16:creationId xmlns:a16="http://schemas.microsoft.com/office/drawing/2014/main" id="{E23C4199-A676-2416-AA5D-CC727722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00" y="2140820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Savoie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1" name="MaaDepTx3">
            <a:extLst>
              <a:ext uri="{FF2B5EF4-FFF2-40B4-BE49-F238E27FC236}">
                <a16:creationId xmlns:a16="http://schemas.microsoft.com/office/drawing/2014/main" id="{9AAF603A-E340-38B1-BC01-D6602729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435" y="280575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+4,8%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2" name="MaaDepFlc3">
            <a:extLst>
              <a:ext uri="{FF2B5EF4-FFF2-40B4-BE49-F238E27FC236}">
                <a16:creationId xmlns:a16="http://schemas.microsoft.com/office/drawing/2014/main" id="{D04682F4-2F09-0413-214C-F5C8F23BDDC5}"/>
              </a:ext>
            </a:extLst>
          </p:cNvPr>
          <p:cNvSpPr/>
          <p:nvPr/>
        </p:nvSpPr>
        <p:spPr>
          <a:xfrm rot="18900000">
            <a:off x="2439808" y="283095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MaaDepPrx3">
            <a:extLst>
              <a:ext uri="{FF2B5EF4-FFF2-40B4-BE49-F238E27FC236}">
                <a16:creationId xmlns:a16="http://schemas.microsoft.com/office/drawing/2014/main" id="{16AD1988-615D-FA00-86E8-5117F3C111FE}"/>
              </a:ext>
            </a:extLst>
          </p:cNvPr>
          <p:cNvSpPr/>
          <p:nvPr/>
        </p:nvSpPr>
        <p:spPr>
          <a:xfrm>
            <a:off x="829884" y="2803798"/>
            <a:ext cx="1553444" cy="432000"/>
          </a:xfrm>
          <a:prstGeom prst="rect">
            <a:avLst/>
          </a:prstGeom>
          <a:solidFill>
            <a:srgbClr val="FFAF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305 500 €</a:t>
            </a:r>
          </a:p>
        </p:txBody>
      </p:sp>
      <p:sp>
        <p:nvSpPr>
          <p:cNvPr id="34" name="DepLib3">
            <a:extLst>
              <a:ext uri="{FF2B5EF4-FFF2-40B4-BE49-F238E27FC236}">
                <a16:creationId xmlns:a16="http://schemas.microsoft.com/office/drawing/2014/main" id="{94887E8A-6161-A74C-2125-34E7186D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86" y="4333044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Vaucluse</a:t>
            </a:r>
          </a:p>
        </p:txBody>
      </p:sp>
      <p:sp>
        <p:nvSpPr>
          <p:cNvPr id="35" name="MaaDepTx3">
            <a:extLst>
              <a:ext uri="{FF2B5EF4-FFF2-40B4-BE49-F238E27FC236}">
                <a16:creationId xmlns:a16="http://schemas.microsoft.com/office/drawing/2014/main" id="{FB028C8A-884F-D8EE-E903-F44C9C5F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221" y="4997974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+3,4%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7" name="MaaDepFlc3">
            <a:extLst>
              <a:ext uri="{FF2B5EF4-FFF2-40B4-BE49-F238E27FC236}">
                <a16:creationId xmlns:a16="http://schemas.microsoft.com/office/drawing/2014/main" id="{8F54B037-A99D-6F36-DA60-B54177A2686B}"/>
              </a:ext>
            </a:extLst>
          </p:cNvPr>
          <p:cNvSpPr/>
          <p:nvPr/>
        </p:nvSpPr>
        <p:spPr>
          <a:xfrm rot="18900000">
            <a:off x="2442594" y="5023174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MaaDepPrx3">
            <a:extLst>
              <a:ext uri="{FF2B5EF4-FFF2-40B4-BE49-F238E27FC236}">
                <a16:creationId xmlns:a16="http://schemas.microsoft.com/office/drawing/2014/main" id="{137208AD-D5B4-E3AC-323A-D33E0C3BB814}"/>
              </a:ext>
            </a:extLst>
          </p:cNvPr>
          <p:cNvSpPr/>
          <p:nvPr/>
        </p:nvSpPr>
        <p:spPr>
          <a:xfrm>
            <a:off x="832670" y="4996022"/>
            <a:ext cx="1553444" cy="432000"/>
          </a:xfrm>
          <a:prstGeom prst="rect">
            <a:avLst/>
          </a:prstGeom>
          <a:solidFill>
            <a:srgbClr val="FFBD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268 100 €</a:t>
            </a:r>
          </a:p>
        </p:txBody>
      </p:sp>
      <p:sp>
        <p:nvSpPr>
          <p:cNvPr id="59" name="MaaDepTx2">
            <a:extLst>
              <a:ext uri="{FF2B5EF4-FFF2-40B4-BE49-F238E27FC236}">
                <a16:creationId xmlns:a16="http://schemas.microsoft.com/office/drawing/2014/main" id="{B3BFADE3-B8CD-114F-8AD6-E7AAD1A7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6045" y="172294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+3,3%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0" name="MaaDepFlc2">
            <a:extLst>
              <a:ext uri="{FF2B5EF4-FFF2-40B4-BE49-F238E27FC236}">
                <a16:creationId xmlns:a16="http://schemas.microsoft.com/office/drawing/2014/main" id="{78EEE456-81FA-0981-CC51-85B40C4C93AA}"/>
              </a:ext>
            </a:extLst>
          </p:cNvPr>
          <p:cNvSpPr/>
          <p:nvPr/>
        </p:nvSpPr>
        <p:spPr>
          <a:xfrm rot="18900000">
            <a:off x="10699418" y="174814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MaaDepPrx2">
            <a:extLst>
              <a:ext uri="{FF2B5EF4-FFF2-40B4-BE49-F238E27FC236}">
                <a16:creationId xmlns:a16="http://schemas.microsoft.com/office/drawing/2014/main" id="{919988E8-9096-CC2F-9796-81B51DFFF501}"/>
              </a:ext>
            </a:extLst>
          </p:cNvPr>
          <p:cNvSpPr/>
          <p:nvPr/>
        </p:nvSpPr>
        <p:spPr>
          <a:xfrm>
            <a:off x="9089494" y="1720990"/>
            <a:ext cx="1553444" cy="432000"/>
          </a:xfrm>
          <a:prstGeom prst="rect">
            <a:avLst/>
          </a:prstGeom>
          <a:solidFill>
            <a:srgbClr val="FFD6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260 000 €</a:t>
            </a:r>
          </a:p>
        </p:txBody>
      </p:sp>
      <p:sp>
        <p:nvSpPr>
          <p:cNvPr id="62" name="DepLib2">
            <a:extLst>
              <a:ext uri="{FF2B5EF4-FFF2-40B4-BE49-F238E27FC236}">
                <a16:creationId xmlns:a16="http://schemas.microsoft.com/office/drawing/2014/main" id="{A77B54E2-65DA-5B48-ACA4-AAC114A3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3462" y="1058012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Ain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aCartoPrixS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2" name="PrixSecMaaMax">
            <a:extLst>
              <a:ext uri="{FF2B5EF4-FFF2-40B4-BE49-F238E27FC236}">
                <a16:creationId xmlns:a16="http://schemas.microsoft.com/office/drawing/2014/main" id="{F19C52C8-E417-25E0-82AA-9364B6E1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34" y="6408008"/>
            <a:ext cx="1041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407 600 €</a:t>
            </a:r>
            <a:endParaRPr lang="fr-FR" altLang="fr-FR" sz="1600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8E08BC-2BAB-0084-D0AB-CC88050D5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5622" y="3712605"/>
            <a:ext cx="293096" cy="5058615"/>
          </a:xfrm>
          <a:prstGeom prst="rect">
            <a:avLst/>
          </a:prstGeom>
        </p:spPr>
      </p:pic>
      <p:sp>
        <p:nvSpPr>
          <p:cNvPr id="16" name="MaaSecPrx1">
            <a:extLst>
              <a:ext uri="{FF2B5EF4-FFF2-40B4-BE49-F238E27FC236}">
                <a16:creationId xmlns:a16="http://schemas.microsoft.com/office/drawing/2014/main" id="{7B1F2328-B6AA-CF4F-0A0D-5C22A8FC41C4}"/>
              </a:ext>
            </a:extLst>
          </p:cNvPr>
          <p:cNvSpPr/>
          <p:nvPr/>
        </p:nvSpPr>
        <p:spPr>
          <a:xfrm>
            <a:off x="816718" y="1700856"/>
            <a:ext cx="1553444" cy="432000"/>
          </a:xfrm>
          <a:prstGeom prst="rect">
            <a:avLst/>
          </a:prstGeom>
          <a:solidFill>
            <a:srgbClr val="FF7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390 900 €</a:t>
            </a:r>
          </a:p>
        </p:txBody>
      </p:sp>
      <p:sp>
        <p:nvSpPr>
          <p:cNvPr id="17" name="PrixSecMaaMin">
            <a:extLst>
              <a:ext uri="{FF2B5EF4-FFF2-40B4-BE49-F238E27FC236}">
                <a16:creationId xmlns:a16="http://schemas.microsoft.com/office/drawing/2014/main" id="{9976CA86-055B-55AD-3ECF-75152B8B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266" y="6408008"/>
            <a:ext cx="11521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154 500 €</a:t>
            </a:r>
            <a:endParaRPr lang="fr-FR" altLang="fr-FR" sz="1600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MaaSecTx1">
            <a:extLst>
              <a:ext uri="{FF2B5EF4-FFF2-40B4-BE49-F238E27FC236}">
                <a16:creationId xmlns:a16="http://schemas.microsoft.com/office/drawing/2014/main" id="{7E8117B6-B5A8-68F4-B44A-FC727FC95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69" y="1702808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+1,5%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1" name="MaaSecFlc1">
            <a:extLst>
              <a:ext uri="{FF2B5EF4-FFF2-40B4-BE49-F238E27FC236}">
                <a16:creationId xmlns:a16="http://schemas.microsoft.com/office/drawing/2014/main" id="{9EF58688-7468-27E9-B6BF-9F795984928C}"/>
              </a:ext>
            </a:extLst>
          </p:cNvPr>
          <p:cNvSpPr/>
          <p:nvPr/>
        </p:nvSpPr>
        <p:spPr>
          <a:xfrm rot="18900000">
            <a:off x="2426642" y="1728008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MaaSecPrx4">
            <a:extLst>
              <a:ext uri="{FF2B5EF4-FFF2-40B4-BE49-F238E27FC236}">
                <a16:creationId xmlns:a16="http://schemas.microsoft.com/office/drawing/2014/main" id="{E5B3EB54-B340-3078-3037-061398678DA9}"/>
              </a:ext>
            </a:extLst>
          </p:cNvPr>
          <p:cNvSpPr/>
          <p:nvPr/>
        </p:nvSpPr>
        <p:spPr>
          <a:xfrm>
            <a:off x="816718" y="5589288"/>
            <a:ext cx="1553444" cy="432000"/>
          </a:xfrm>
          <a:prstGeom prst="rect">
            <a:avLst/>
          </a:prstGeom>
          <a:solidFill>
            <a:srgbClr val="FFC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253 900 €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0" name="MaaSecTx4">
            <a:extLst>
              <a:ext uri="{FF2B5EF4-FFF2-40B4-BE49-F238E27FC236}">
                <a16:creationId xmlns:a16="http://schemas.microsoft.com/office/drawing/2014/main" id="{DA7CF34D-EE1A-2E8F-3B68-BAB9C25C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69" y="559124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+5,8%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1" name="MaaSecFlc4">
            <a:extLst>
              <a:ext uri="{FF2B5EF4-FFF2-40B4-BE49-F238E27FC236}">
                <a16:creationId xmlns:a16="http://schemas.microsoft.com/office/drawing/2014/main" id="{540D535E-AF2F-7FA9-8DA5-189731D3FFEE}"/>
              </a:ext>
            </a:extLst>
          </p:cNvPr>
          <p:cNvSpPr/>
          <p:nvPr/>
        </p:nvSpPr>
        <p:spPr>
          <a:xfrm rot="18900000">
            <a:off x="2426642" y="561644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MaaSecTx3">
            <a:extLst>
              <a:ext uri="{FF2B5EF4-FFF2-40B4-BE49-F238E27FC236}">
                <a16:creationId xmlns:a16="http://schemas.microsoft.com/office/drawing/2014/main" id="{596AA4FF-82B7-423C-437B-D11F41F0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41" y="4295096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-1,1%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3" name="MaaSecFlc3">
            <a:extLst>
              <a:ext uri="{FF2B5EF4-FFF2-40B4-BE49-F238E27FC236}">
                <a16:creationId xmlns:a16="http://schemas.microsoft.com/office/drawing/2014/main" id="{E3F26840-BEEC-2869-DA9A-3E760E05BAF6}"/>
              </a:ext>
            </a:extLst>
          </p:cNvPr>
          <p:cNvSpPr/>
          <p:nvPr/>
        </p:nvSpPr>
        <p:spPr>
          <a:xfrm rot="2700000">
            <a:off x="2431814" y="4320296"/>
            <a:ext cx="473394" cy="324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MaaSecPrx3">
            <a:extLst>
              <a:ext uri="{FF2B5EF4-FFF2-40B4-BE49-F238E27FC236}">
                <a16:creationId xmlns:a16="http://schemas.microsoft.com/office/drawing/2014/main" id="{42838F26-14AF-31E5-8C66-9CFF315C7F0F}"/>
              </a:ext>
            </a:extLst>
          </p:cNvPr>
          <p:cNvSpPr/>
          <p:nvPr/>
        </p:nvSpPr>
        <p:spPr>
          <a:xfrm>
            <a:off x="821890" y="4293144"/>
            <a:ext cx="1553444" cy="432000"/>
          </a:xfrm>
          <a:prstGeom prst="rect">
            <a:avLst/>
          </a:prstGeom>
          <a:solidFill>
            <a:srgbClr val="FFBB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267 000 €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5" name="MaaSecTx2">
            <a:extLst>
              <a:ext uri="{FF2B5EF4-FFF2-40B4-BE49-F238E27FC236}">
                <a16:creationId xmlns:a16="http://schemas.microsoft.com/office/drawing/2014/main" id="{5DC69D58-44EC-BFAA-10D6-49E5FB4D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69" y="299895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+1,0%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7" name="MaaSecFlc2">
            <a:extLst>
              <a:ext uri="{FF2B5EF4-FFF2-40B4-BE49-F238E27FC236}">
                <a16:creationId xmlns:a16="http://schemas.microsoft.com/office/drawing/2014/main" id="{7EC6135C-D34B-78D6-EFEE-B64DF38CB550}"/>
              </a:ext>
            </a:extLst>
          </p:cNvPr>
          <p:cNvSpPr/>
          <p:nvPr/>
        </p:nvSpPr>
        <p:spPr>
          <a:xfrm>
            <a:off x="2426642" y="3024152"/>
            <a:ext cx="473394" cy="32400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MaaSecPrx2">
            <a:extLst>
              <a:ext uri="{FF2B5EF4-FFF2-40B4-BE49-F238E27FC236}">
                <a16:creationId xmlns:a16="http://schemas.microsoft.com/office/drawing/2014/main" id="{C1DAC99A-99BB-DCF5-DD63-3F2F48E59105}"/>
              </a:ext>
            </a:extLst>
          </p:cNvPr>
          <p:cNvSpPr/>
          <p:nvPr/>
        </p:nvSpPr>
        <p:spPr>
          <a:xfrm>
            <a:off x="816718" y="2997000"/>
            <a:ext cx="1553444" cy="432000"/>
          </a:xfrm>
          <a:prstGeom prst="rect">
            <a:avLst/>
          </a:prstGeom>
          <a:solidFill>
            <a:srgbClr val="FFB7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273 500 €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9" name="MaaSecPrx5">
            <a:extLst>
              <a:ext uri="{FF2B5EF4-FFF2-40B4-BE49-F238E27FC236}">
                <a16:creationId xmlns:a16="http://schemas.microsoft.com/office/drawing/2014/main" id="{C37304E8-CF32-DB07-CC70-B2E385405A27}"/>
              </a:ext>
            </a:extLst>
          </p:cNvPr>
          <p:cNvSpPr/>
          <p:nvPr/>
        </p:nvSpPr>
        <p:spPr>
          <a:xfrm>
            <a:off x="8894788" y="1700856"/>
            <a:ext cx="1553444" cy="432000"/>
          </a:xfrm>
          <a:prstGeom prst="rect">
            <a:avLst/>
          </a:prstGeom>
          <a:solidFill>
            <a:srgbClr val="FFC5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250 000 €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0" name="MaaSecTx5">
            <a:extLst>
              <a:ext uri="{FF2B5EF4-FFF2-40B4-BE49-F238E27FC236}">
                <a16:creationId xmlns:a16="http://schemas.microsoft.com/office/drawing/2014/main" id="{23BCF134-D443-B186-FD06-06CB856C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339" y="1702808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+8,2%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1" name="MaaSecFlc5">
            <a:extLst>
              <a:ext uri="{FF2B5EF4-FFF2-40B4-BE49-F238E27FC236}">
                <a16:creationId xmlns:a16="http://schemas.microsoft.com/office/drawing/2014/main" id="{7296A465-502E-CC73-3F92-A3F20C37EE81}"/>
              </a:ext>
            </a:extLst>
          </p:cNvPr>
          <p:cNvSpPr/>
          <p:nvPr/>
        </p:nvSpPr>
        <p:spPr>
          <a:xfrm rot="18900000">
            <a:off x="10504712" y="1728008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MaaSecPrx8">
            <a:extLst>
              <a:ext uri="{FF2B5EF4-FFF2-40B4-BE49-F238E27FC236}">
                <a16:creationId xmlns:a16="http://schemas.microsoft.com/office/drawing/2014/main" id="{87EFF86C-49C6-DA28-566D-F871928F222C}"/>
              </a:ext>
            </a:extLst>
          </p:cNvPr>
          <p:cNvSpPr/>
          <p:nvPr/>
        </p:nvSpPr>
        <p:spPr>
          <a:xfrm>
            <a:off x="8894788" y="5589288"/>
            <a:ext cx="1553444" cy="432000"/>
          </a:xfrm>
          <a:prstGeom prst="rect">
            <a:avLst/>
          </a:prstGeom>
          <a:solidFill>
            <a:srgbClr val="FFD5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224 500 €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3" name="MaaSecTx8">
            <a:extLst>
              <a:ext uri="{FF2B5EF4-FFF2-40B4-BE49-F238E27FC236}">
                <a16:creationId xmlns:a16="http://schemas.microsoft.com/office/drawing/2014/main" id="{6C3480D3-D797-F468-F08F-D29873A1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339" y="559124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+6,8%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4" name="MaaSecFlc8">
            <a:extLst>
              <a:ext uri="{FF2B5EF4-FFF2-40B4-BE49-F238E27FC236}">
                <a16:creationId xmlns:a16="http://schemas.microsoft.com/office/drawing/2014/main" id="{E2834D07-B2DF-6469-9597-C42F236CA660}"/>
              </a:ext>
            </a:extLst>
          </p:cNvPr>
          <p:cNvSpPr/>
          <p:nvPr/>
        </p:nvSpPr>
        <p:spPr>
          <a:xfrm rot="18900000">
            <a:off x="10504712" y="562528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MaaSecTx7">
            <a:extLst>
              <a:ext uri="{FF2B5EF4-FFF2-40B4-BE49-F238E27FC236}">
                <a16:creationId xmlns:a16="http://schemas.microsoft.com/office/drawing/2014/main" id="{4D0D64FC-8D1C-57AC-001E-413CB06A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6511" y="4295096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+1,0%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6" name="MaaSecFlc7">
            <a:extLst>
              <a:ext uri="{FF2B5EF4-FFF2-40B4-BE49-F238E27FC236}">
                <a16:creationId xmlns:a16="http://schemas.microsoft.com/office/drawing/2014/main" id="{75BF4254-16F5-5F6A-3A25-EF4C5F8EA5B4}"/>
              </a:ext>
            </a:extLst>
          </p:cNvPr>
          <p:cNvSpPr/>
          <p:nvPr/>
        </p:nvSpPr>
        <p:spPr>
          <a:xfrm>
            <a:off x="10509884" y="4356008"/>
            <a:ext cx="473394" cy="32400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MaaSecPrx7">
            <a:extLst>
              <a:ext uri="{FF2B5EF4-FFF2-40B4-BE49-F238E27FC236}">
                <a16:creationId xmlns:a16="http://schemas.microsoft.com/office/drawing/2014/main" id="{B7750139-038B-A9E6-99DF-46D3A36FA12B}"/>
              </a:ext>
            </a:extLst>
          </p:cNvPr>
          <p:cNvSpPr/>
          <p:nvPr/>
        </p:nvSpPr>
        <p:spPr>
          <a:xfrm>
            <a:off x="8899960" y="4293144"/>
            <a:ext cx="1553444" cy="432000"/>
          </a:xfrm>
          <a:prstGeom prst="rect">
            <a:avLst/>
          </a:prstGeom>
          <a:solidFill>
            <a:srgbClr val="FFCA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242 400 €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8" name="MaaSecTx6">
            <a:extLst>
              <a:ext uri="{FF2B5EF4-FFF2-40B4-BE49-F238E27FC236}">
                <a16:creationId xmlns:a16="http://schemas.microsoft.com/office/drawing/2014/main" id="{0978CA7B-AC75-62A8-EC9D-07F4FAEA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339" y="299895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+5,6%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9" name="MaaSecFlc6">
            <a:extLst>
              <a:ext uri="{FF2B5EF4-FFF2-40B4-BE49-F238E27FC236}">
                <a16:creationId xmlns:a16="http://schemas.microsoft.com/office/drawing/2014/main" id="{850F8B43-0E5A-624B-6A8B-F6D85347AA61}"/>
              </a:ext>
            </a:extLst>
          </p:cNvPr>
          <p:cNvSpPr/>
          <p:nvPr/>
        </p:nvSpPr>
        <p:spPr>
          <a:xfrm rot="18900000">
            <a:off x="10504712" y="302415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MaaSecPrx6">
            <a:extLst>
              <a:ext uri="{FF2B5EF4-FFF2-40B4-BE49-F238E27FC236}">
                <a16:creationId xmlns:a16="http://schemas.microsoft.com/office/drawing/2014/main" id="{30DCBC93-6FCD-C730-931C-F0F8615AE59D}"/>
              </a:ext>
            </a:extLst>
          </p:cNvPr>
          <p:cNvSpPr/>
          <p:nvPr/>
        </p:nvSpPr>
        <p:spPr>
          <a:xfrm>
            <a:off x="8894788" y="2997000"/>
            <a:ext cx="1553444" cy="432000"/>
          </a:xfrm>
          <a:prstGeom prst="rect">
            <a:avLst/>
          </a:prstGeom>
          <a:solidFill>
            <a:srgbClr val="FFC5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249 800 €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1" name="MaaSecLib1">
            <a:extLst>
              <a:ext uri="{FF2B5EF4-FFF2-40B4-BE49-F238E27FC236}">
                <a16:creationId xmlns:a16="http://schemas.microsoft.com/office/drawing/2014/main" id="{C94059D0-A474-DCF7-4935-95929AB4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9" y="1037878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Grenoble Grésivaudan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2" name="MaaSecLib4">
            <a:extLst>
              <a:ext uri="{FF2B5EF4-FFF2-40B4-BE49-F238E27FC236}">
                <a16:creationId xmlns:a16="http://schemas.microsoft.com/office/drawing/2014/main" id="{B699A126-7602-D877-4A04-407143CD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9" y="4926310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Voironnais-Saint Marcellin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3" name="MaaSecLib3">
            <a:extLst>
              <a:ext uri="{FF2B5EF4-FFF2-40B4-BE49-F238E27FC236}">
                <a16:creationId xmlns:a16="http://schemas.microsoft.com/office/drawing/2014/main" id="{130D88DC-2291-6926-EB34-F0D3D253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05" y="3630166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Isere Rhodanienne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4" name="MaaSecLib2">
            <a:extLst>
              <a:ext uri="{FF2B5EF4-FFF2-40B4-BE49-F238E27FC236}">
                <a16:creationId xmlns:a16="http://schemas.microsoft.com/office/drawing/2014/main" id="{1D5B67BB-AB44-0CA3-D7D1-95E52B48F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9" y="2334022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Nord Isère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5" name="MaaSecLib5">
            <a:extLst>
              <a:ext uri="{FF2B5EF4-FFF2-40B4-BE49-F238E27FC236}">
                <a16:creationId xmlns:a16="http://schemas.microsoft.com/office/drawing/2014/main" id="{4D5D6A14-832A-4C6C-B45C-51C57AC2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999" y="1037878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Drôme Provençale (26)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6" name="MaaSecLib8">
            <a:extLst>
              <a:ext uri="{FF2B5EF4-FFF2-40B4-BE49-F238E27FC236}">
                <a16:creationId xmlns:a16="http://schemas.microsoft.com/office/drawing/2014/main" id="{4F37AFBB-D6C5-B057-0C13-558B1E48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999" y="4926310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La Bièvre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7" name="MaaSecLib7">
            <a:extLst>
              <a:ext uri="{FF2B5EF4-FFF2-40B4-BE49-F238E27FC236}">
                <a16:creationId xmlns:a16="http://schemas.microsoft.com/office/drawing/2014/main" id="{D00EF76B-EC55-24A6-A210-974B9F390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705" y="3630166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Romans (26)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8" name="MaaSecLib6">
            <a:extLst>
              <a:ext uri="{FF2B5EF4-FFF2-40B4-BE49-F238E27FC236}">
                <a16:creationId xmlns:a16="http://schemas.microsoft.com/office/drawing/2014/main" id="{78104900-2A7F-0A87-3E89-DF7132ED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999" y="2334022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Plaine de Montélimar (26)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A489FCC4-3EC4-4759-E922-13A3B4EEF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00" y="124471"/>
            <a:ext cx="1121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Maisons anciennes - </a:t>
            </a:r>
            <a:r>
              <a:rPr lang="fr-FR" altLang="fr-FR" sz="24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de vente médians et évolutions sur 1 an par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AA8F-49CB-D6BD-C46A-6D45C2AB73AB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A70FA-2B28-A8D2-FA72-F4DC9F517756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40A73C-A49A-5CEA-DD1F-9CA9DAA2F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13" y="128161"/>
            <a:ext cx="386387" cy="391157"/>
          </a:xfrm>
          <a:prstGeom prst="rect">
            <a:avLst/>
          </a:prstGeom>
        </p:spPr>
      </p:pic>
      <p:sp>
        <p:nvSpPr>
          <p:cNvPr id="9" name="CartoPrixSecMAA">
            <a:extLst>
              <a:ext uri="{FF2B5EF4-FFF2-40B4-BE49-F238E27FC236}">
                <a16:creationId xmlns:a16="http://schemas.microsoft.com/office/drawing/2014/main" id="{3B2D56F6-C915-6031-67B5-F7CBC4C8CD5A}"/>
              </a:ext>
            </a:extLst>
          </p:cNvPr>
          <p:cNvSpPr/>
          <p:nvPr/>
        </p:nvSpPr>
        <p:spPr>
          <a:xfrm>
            <a:off x="3783028" y="999468"/>
            <a:ext cx="5021820" cy="50218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2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ynthes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2" name="ZoneTexte 19">
            <a:extLst>
              <a:ext uri="{FF2B5EF4-FFF2-40B4-BE49-F238E27FC236}">
                <a16:creationId xmlns:a16="http://schemas.microsoft.com/office/drawing/2014/main" id="{6F77914D-8FF5-9FA1-92F7-51A0FBF2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452" y="1717903"/>
            <a:ext cx="3573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Appartements anciens</a:t>
            </a:r>
          </a:p>
        </p:txBody>
      </p:sp>
      <p:sp>
        <p:nvSpPr>
          <p:cNvPr id="13" name="PrxMedAPA">
            <a:extLst>
              <a:ext uri="{FF2B5EF4-FFF2-40B4-BE49-F238E27FC236}">
                <a16:creationId xmlns:a16="http://schemas.microsoft.com/office/drawing/2014/main" id="{524CFE01-7540-03DF-F70B-F6E77D6BCBE8}"/>
              </a:ext>
            </a:extLst>
          </p:cNvPr>
          <p:cNvSpPr/>
          <p:nvPr/>
        </p:nvSpPr>
        <p:spPr>
          <a:xfrm>
            <a:off x="4398192" y="3606753"/>
            <a:ext cx="1553917" cy="607754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2 390 </a:t>
            </a:r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€/m²</a:t>
            </a:r>
          </a:p>
        </p:txBody>
      </p:sp>
      <p:sp>
        <p:nvSpPr>
          <p:cNvPr id="16" name="FlcEvolAPA">
            <a:extLst>
              <a:ext uri="{FF2B5EF4-FFF2-40B4-BE49-F238E27FC236}">
                <a16:creationId xmlns:a16="http://schemas.microsoft.com/office/drawing/2014/main" id="{9404A043-8814-B8F6-183A-1FDFF26B1978}"/>
              </a:ext>
            </a:extLst>
          </p:cNvPr>
          <p:cNvSpPr/>
          <p:nvPr/>
        </p:nvSpPr>
        <p:spPr>
          <a:xfrm rot="18900000">
            <a:off x="6064837" y="3749542"/>
            <a:ext cx="384363" cy="3189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9">
            <a:extLst>
              <a:ext uri="{FF2B5EF4-FFF2-40B4-BE49-F238E27FC236}">
                <a16:creationId xmlns:a16="http://schemas.microsoft.com/office/drawing/2014/main" id="{484502A9-70AC-AD83-0236-78A56BC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807" y="1717903"/>
            <a:ext cx="3282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Maisons anciennes</a:t>
            </a:r>
          </a:p>
        </p:txBody>
      </p:sp>
      <p:sp>
        <p:nvSpPr>
          <p:cNvPr id="20" name="TxEvolAPA">
            <a:extLst>
              <a:ext uri="{FF2B5EF4-FFF2-40B4-BE49-F238E27FC236}">
                <a16:creationId xmlns:a16="http://schemas.microsoft.com/office/drawing/2014/main" id="{96CF1104-0933-D579-6930-0074888E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864" y="3666687"/>
            <a:ext cx="1316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+5,3%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1" name="TxEvolMAA">
            <a:extLst>
              <a:ext uri="{FF2B5EF4-FFF2-40B4-BE49-F238E27FC236}">
                <a16:creationId xmlns:a16="http://schemas.microsoft.com/office/drawing/2014/main" id="{FEBADC2E-A6A7-ADAA-457A-AE526FDC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6871" y="3666121"/>
            <a:ext cx="1316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+3,2%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5" name="FlcEvolMAA">
            <a:extLst>
              <a:ext uri="{FF2B5EF4-FFF2-40B4-BE49-F238E27FC236}">
                <a16:creationId xmlns:a16="http://schemas.microsoft.com/office/drawing/2014/main" id="{963E2A94-7C9F-F6CC-BE9D-604973FA6215}"/>
              </a:ext>
            </a:extLst>
          </p:cNvPr>
          <p:cNvSpPr/>
          <p:nvPr/>
        </p:nvSpPr>
        <p:spPr>
          <a:xfrm rot="18900000">
            <a:off x="10203694" y="3741784"/>
            <a:ext cx="384363" cy="3189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PrxMedMAA">
            <a:extLst>
              <a:ext uri="{FF2B5EF4-FFF2-40B4-BE49-F238E27FC236}">
                <a16:creationId xmlns:a16="http://schemas.microsoft.com/office/drawing/2014/main" id="{9BB5FCE8-97A6-2A1D-92CA-9E2CC114AEDC}"/>
              </a:ext>
            </a:extLst>
          </p:cNvPr>
          <p:cNvSpPr/>
          <p:nvPr/>
        </p:nvSpPr>
        <p:spPr>
          <a:xfrm>
            <a:off x="8537462" y="3607372"/>
            <a:ext cx="1553917" cy="607754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261 000 €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3B72490A-23D0-6931-2D61-55488CB1C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8193" y="2293506"/>
            <a:ext cx="934858" cy="934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A3D2205C-AA21-066A-2239-4D6A16986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0258" y="2292196"/>
            <a:ext cx="936000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1222684-58DF-8B70-751C-5A24944E0186}"/>
              </a:ext>
            </a:extLst>
          </p:cNvPr>
          <p:cNvSpPr/>
          <p:nvPr/>
        </p:nvSpPr>
        <p:spPr>
          <a:xfrm>
            <a:off x="1323974" y="3631845"/>
            <a:ext cx="2537429" cy="607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Prix médians et évolutions sur 1 an</a:t>
            </a:r>
          </a:p>
        </p:txBody>
      </p:sp>
      <p:sp>
        <p:nvSpPr>
          <p:cNvPr id="38" name="Rect">
            <a:extLst>
              <a:ext uri="{FF2B5EF4-FFF2-40B4-BE49-F238E27FC236}">
                <a16:creationId xmlns:a16="http://schemas.microsoft.com/office/drawing/2014/main" id="{47E5C22B-56A6-96C0-8091-B3AAECCC87A1}"/>
              </a:ext>
            </a:extLst>
          </p:cNvPr>
          <p:cNvSpPr/>
          <p:nvPr/>
        </p:nvSpPr>
        <p:spPr>
          <a:xfrm>
            <a:off x="4398193" y="4707406"/>
            <a:ext cx="1553917" cy="608277"/>
          </a:xfrm>
          <a:prstGeom prst="rect">
            <a:avLst/>
          </a:prstGeom>
          <a:solidFill>
            <a:srgbClr val="4474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cs typeface="Lucida Sans Unicode" panose="020B0602030504020204" pitchFamily="34" charset="0"/>
            </a:endParaRPr>
          </a:p>
        </p:txBody>
      </p:sp>
      <p:sp>
        <p:nvSpPr>
          <p:cNvPr id="39" name="TxVolAPA">
            <a:extLst>
              <a:ext uri="{FF2B5EF4-FFF2-40B4-BE49-F238E27FC236}">
                <a16:creationId xmlns:a16="http://schemas.microsoft.com/office/drawing/2014/main" id="{AF10929C-A956-7D77-54D7-704C1FE5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629" y="4828752"/>
            <a:ext cx="1014262" cy="3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-13%</a:t>
            </a:r>
            <a:endParaRPr lang="fr-FR" alt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0" name="FlVolAPA">
            <a:extLst>
              <a:ext uri="{FF2B5EF4-FFF2-40B4-BE49-F238E27FC236}">
                <a16:creationId xmlns:a16="http://schemas.microsoft.com/office/drawing/2014/main" id="{0D7E7062-4A2C-DC16-FC12-56285EFD2C86}"/>
              </a:ext>
            </a:extLst>
          </p:cNvPr>
          <p:cNvSpPr/>
          <p:nvPr/>
        </p:nvSpPr>
        <p:spPr>
          <a:xfrm rot="2700000">
            <a:off x="4490519" y="4877766"/>
            <a:ext cx="398297" cy="295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B09448-8B82-E026-7908-E10CDB3AFF65}"/>
              </a:ext>
            </a:extLst>
          </p:cNvPr>
          <p:cNvSpPr/>
          <p:nvPr/>
        </p:nvSpPr>
        <p:spPr>
          <a:xfrm>
            <a:off x="1323974" y="4702738"/>
            <a:ext cx="2537429" cy="607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Évolutions sur 1 an des volumes de ventes</a:t>
            </a:r>
          </a:p>
        </p:txBody>
      </p:sp>
      <p:sp>
        <p:nvSpPr>
          <p:cNvPr id="42" name="Rect">
            <a:extLst>
              <a:ext uri="{FF2B5EF4-FFF2-40B4-BE49-F238E27FC236}">
                <a16:creationId xmlns:a16="http://schemas.microsoft.com/office/drawing/2014/main" id="{6F1410FF-5770-541D-1284-2BA97F86F1ED}"/>
              </a:ext>
            </a:extLst>
          </p:cNvPr>
          <p:cNvSpPr/>
          <p:nvPr/>
        </p:nvSpPr>
        <p:spPr>
          <a:xfrm>
            <a:off x="8537463" y="4707406"/>
            <a:ext cx="1553917" cy="608277"/>
          </a:xfrm>
          <a:prstGeom prst="rect">
            <a:avLst/>
          </a:prstGeom>
          <a:solidFill>
            <a:srgbClr val="4474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cs typeface="Lucida Sans Unicode" panose="020B0602030504020204" pitchFamily="34" charset="0"/>
            </a:endParaRPr>
          </a:p>
        </p:txBody>
      </p:sp>
      <p:sp>
        <p:nvSpPr>
          <p:cNvPr id="43" name="ListeDeptCA">
            <a:extLst>
              <a:ext uri="{FF2B5EF4-FFF2-40B4-BE49-F238E27FC236}">
                <a16:creationId xmlns:a16="http://schemas.microsoft.com/office/drawing/2014/main" id="{22E444D0-AE6A-2D75-2054-E6F700AD2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46" y="740046"/>
            <a:ext cx="1085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fr-FR" altLang="fr-FR" b="1">
                <a:latin typeface="Gill Sans MT" panose="020B0502020104020203" pitchFamily="34" charset="0"/>
                <a:cs typeface="Lucida Sans Unicode" panose="020B0602030504020204" pitchFamily="34" charset="0"/>
              </a:rPr>
              <a:t>Hautes-Alpes, Drôme, Isère</a:t>
            </a:r>
            <a:endParaRPr lang="fr-FR" altLang="fr-FR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4" name="TxVolMAA">
            <a:extLst>
              <a:ext uri="{FF2B5EF4-FFF2-40B4-BE49-F238E27FC236}">
                <a16:creationId xmlns:a16="http://schemas.microsoft.com/office/drawing/2014/main" id="{9C1FC5B8-BC35-8BC7-A460-1E7E331F4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704" y="4828752"/>
            <a:ext cx="1014262" cy="3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-18%</a:t>
            </a:r>
            <a:endParaRPr lang="fr-FR" alt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5" name="FlVolMAA">
            <a:extLst>
              <a:ext uri="{FF2B5EF4-FFF2-40B4-BE49-F238E27FC236}">
                <a16:creationId xmlns:a16="http://schemas.microsoft.com/office/drawing/2014/main" id="{317668AD-7E4B-C05D-7DEB-91CB48433F02}"/>
              </a:ext>
            </a:extLst>
          </p:cNvPr>
          <p:cNvSpPr/>
          <p:nvPr/>
        </p:nvSpPr>
        <p:spPr>
          <a:xfrm rot="2700000">
            <a:off x="8621594" y="4877766"/>
            <a:ext cx="398297" cy="295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FA6858C4-C48A-8A90-8D2C-CAB1C87C1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17" y="124471"/>
            <a:ext cx="1121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Synthèse logements anciens</a:t>
            </a:r>
            <a:endParaRPr lang="fr-FR" altLang="fr-FR" sz="2400" b="1" dirty="0">
              <a:solidFill>
                <a:srgbClr val="4474F5"/>
              </a:solidFill>
              <a:latin typeface="Bodoni MT" panose="020706030806060202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08DBA-DC48-4F5D-CC7A-DBA037679AED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3D37E-CDC9-2F1C-51F8-81E85B07F475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813FAFB6-069A-E31A-31FE-1369F5AE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1" y="6198255"/>
            <a:ext cx="41786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Période d'étude des prix arrêtée au 31 août 2023</a:t>
            </a:r>
          </a:p>
          <a:p>
            <a:pPr>
              <a:defRPr/>
            </a:pP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Période d'étude des volumes arrêtée au 30 juin 2023</a:t>
            </a:r>
          </a:p>
        </p:txBody>
      </p:sp>
    </p:spTree>
    <p:extLst>
      <p:ext uri="{BB962C8B-B14F-4D97-AF65-F5344CB8AC3E}">
        <p14:creationId xmlns:p14="http://schemas.microsoft.com/office/powerpoint/2010/main" val="237822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pnEvol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FC1581C-B5EA-275E-D0E2-6C4F9571E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547" y="190097"/>
            <a:ext cx="386387" cy="408968"/>
          </a:xfrm>
          <a:prstGeom prst="rect">
            <a:avLst/>
          </a:prstGeom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E651DD23-59F0-550A-2D69-8BEDD1FC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934" y="124195"/>
            <a:ext cx="9209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Appartements neufs - </a:t>
            </a:r>
            <a:r>
              <a:rPr lang="fr-FR" altLang="fr-FR" sz="28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au m² médians sur 10 ans</a:t>
            </a:r>
            <a:endParaRPr lang="fr-FR" altLang="fr-FR" sz="3600" b="1" dirty="0">
              <a:solidFill>
                <a:srgbClr val="4474F5"/>
              </a:solidFill>
              <a:latin typeface="Bodoni MT" panose="020706030806060202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9C3C9-E144-8FCB-A5A3-A3C15FCAC74C}"/>
              </a:ext>
            </a:extLst>
          </p:cNvPr>
          <p:cNvSpPr/>
          <p:nvPr/>
        </p:nvSpPr>
        <p:spPr>
          <a:xfrm>
            <a:off x="2340547" y="724807"/>
            <a:ext cx="9596078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9CDAB-D84A-E73B-DB05-977F1A53E143}"/>
              </a:ext>
            </a:extLst>
          </p:cNvPr>
          <p:cNvSpPr/>
          <p:nvPr/>
        </p:nvSpPr>
        <p:spPr>
          <a:xfrm>
            <a:off x="0" y="0"/>
            <a:ext cx="2035277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9592AB-91EB-DF5E-B68E-4F0FC384E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84" y="2982040"/>
            <a:ext cx="942307" cy="8939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B201BE-08CE-3F66-A0AB-CB15E74D8F4B}"/>
              </a:ext>
            </a:extLst>
          </p:cNvPr>
          <p:cNvSpPr/>
          <p:nvPr/>
        </p:nvSpPr>
        <p:spPr>
          <a:xfrm>
            <a:off x="4834445" y="945764"/>
            <a:ext cx="4516036" cy="536780"/>
          </a:xfrm>
          <a:prstGeom prst="rect">
            <a:avLst/>
          </a:prstGeom>
          <a:solidFill>
            <a:srgbClr val="60C3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Prix au m</a:t>
            </a:r>
            <a:r>
              <a:rPr lang="fr-FR" sz="2800" b="1" baseline="30000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2</a:t>
            </a:r>
            <a:r>
              <a:rPr 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médian</a:t>
            </a:r>
          </a:p>
        </p:txBody>
      </p:sp>
      <p:sp>
        <p:nvSpPr>
          <p:cNvPr id="18" name="PrxMedAPN">
            <a:extLst>
              <a:ext uri="{FF2B5EF4-FFF2-40B4-BE49-F238E27FC236}">
                <a16:creationId xmlns:a16="http://schemas.microsoft.com/office/drawing/2014/main" id="{0EA0F3E0-8E2E-0F0D-E52D-7BE69E6A9635}"/>
              </a:ext>
            </a:extLst>
          </p:cNvPr>
          <p:cNvSpPr/>
          <p:nvPr/>
        </p:nvSpPr>
        <p:spPr>
          <a:xfrm>
            <a:off x="4835632" y="1480148"/>
            <a:ext cx="2340888" cy="909654"/>
          </a:xfrm>
          <a:prstGeom prst="rect">
            <a:avLst/>
          </a:prstGeom>
          <a:solidFill>
            <a:srgbClr val="60C3B6">
              <a:alpha val="2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3 950 €</a:t>
            </a:r>
            <a:endParaRPr lang="fr-FR" sz="40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9" name="TxEvolAPN">
            <a:extLst>
              <a:ext uri="{FF2B5EF4-FFF2-40B4-BE49-F238E27FC236}">
                <a16:creationId xmlns:a16="http://schemas.microsoft.com/office/drawing/2014/main" id="{813E5C52-A05C-4D74-DF88-C3F50D1DF4BD}"/>
              </a:ext>
            </a:extLst>
          </p:cNvPr>
          <p:cNvSpPr/>
          <p:nvPr/>
        </p:nvSpPr>
        <p:spPr>
          <a:xfrm>
            <a:off x="7176520" y="1480148"/>
            <a:ext cx="2173961" cy="910258"/>
          </a:xfrm>
          <a:prstGeom prst="rect">
            <a:avLst/>
          </a:prstGeom>
          <a:solidFill>
            <a:srgbClr val="60C3B6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0" anchor="ctr"/>
          <a:lstStyle/>
          <a:p>
            <a:pPr algn="ctr">
              <a:defRPr/>
            </a:pPr>
            <a:r>
              <a:rPr lang="fr-FR" sz="32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+7,2%</a:t>
            </a:r>
            <a:endParaRPr lang="fr-FR" sz="32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2" name="FlcEvolAPN">
            <a:extLst>
              <a:ext uri="{FF2B5EF4-FFF2-40B4-BE49-F238E27FC236}">
                <a16:creationId xmlns:a16="http://schemas.microsoft.com/office/drawing/2014/main" id="{E0179613-C734-EDA5-6D55-9178474B7203}"/>
              </a:ext>
            </a:extLst>
          </p:cNvPr>
          <p:cNvSpPr/>
          <p:nvPr/>
        </p:nvSpPr>
        <p:spPr>
          <a:xfrm rot="18900000">
            <a:off x="7278923" y="1769269"/>
            <a:ext cx="536286" cy="44498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19">
            <a:extLst>
              <a:ext uri="{FF2B5EF4-FFF2-40B4-BE49-F238E27FC236}">
                <a16:creationId xmlns:a16="http://schemas.microsoft.com/office/drawing/2014/main" id="{24D93DBA-4B26-1999-E671-E103B358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2125012"/>
            <a:ext cx="1359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  en 1 an</a:t>
            </a:r>
          </a:p>
        </p:txBody>
      </p:sp>
      <p:sp>
        <p:nvSpPr>
          <p:cNvPr id="24" name="ZoneTexte1">
            <a:extLst>
              <a:ext uri="{FF2B5EF4-FFF2-40B4-BE49-F238E27FC236}">
                <a16:creationId xmlns:a16="http://schemas.microsoft.com/office/drawing/2014/main" id="{F1DB517F-DB88-73F0-F844-7D529D0749BC}"/>
              </a:ext>
            </a:extLst>
          </p:cNvPr>
          <p:cNvSpPr/>
          <p:nvPr/>
        </p:nvSpPr>
        <p:spPr>
          <a:xfrm>
            <a:off x="9480136" y="1702826"/>
            <a:ext cx="1370195" cy="675574"/>
          </a:xfrm>
          <a:prstGeom prst="rect">
            <a:avLst/>
          </a:prstGeom>
          <a:solidFill>
            <a:srgbClr val="60C3B6">
              <a:alpha val="2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4 400 €</a:t>
            </a:r>
          </a:p>
        </p:txBody>
      </p:sp>
      <p:sp>
        <p:nvSpPr>
          <p:cNvPr id="26" name="ZoneTexte1">
            <a:extLst>
              <a:ext uri="{FF2B5EF4-FFF2-40B4-BE49-F238E27FC236}">
                <a16:creationId xmlns:a16="http://schemas.microsoft.com/office/drawing/2014/main" id="{AAA67DB7-6653-8C15-3607-96127D832A80}"/>
              </a:ext>
            </a:extLst>
          </p:cNvPr>
          <p:cNvSpPr/>
          <p:nvPr/>
        </p:nvSpPr>
        <p:spPr>
          <a:xfrm>
            <a:off x="10850331" y="1820989"/>
            <a:ext cx="1210923" cy="557411"/>
          </a:xfrm>
          <a:prstGeom prst="rect">
            <a:avLst/>
          </a:prstGeom>
          <a:solidFill>
            <a:srgbClr val="60C3B6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+5,3%</a:t>
            </a:r>
          </a:p>
        </p:txBody>
      </p:sp>
      <p:sp>
        <p:nvSpPr>
          <p:cNvPr id="27" name="Flèche">
            <a:extLst>
              <a:ext uri="{FF2B5EF4-FFF2-40B4-BE49-F238E27FC236}">
                <a16:creationId xmlns:a16="http://schemas.microsoft.com/office/drawing/2014/main" id="{B19CFE4B-6E5C-E7D3-2577-5D894AC467EC}"/>
              </a:ext>
            </a:extLst>
          </p:cNvPr>
          <p:cNvSpPr/>
          <p:nvPr/>
        </p:nvSpPr>
        <p:spPr>
          <a:xfrm rot="18900000">
            <a:off x="10896395" y="1945473"/>
            <a:ext cx="374020" cy="31034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19">
            <a:extLst>
              <a:ext uri="{FF2B5EF4-FFF2-40B4-BE49-F238E27FC236}">
                <a16:creationId xmlns:a16="http://schemas.microsoft.com/office/drawing/2014/main" id="{96395E25-840A-A5EE-3DD0-723F06AC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0449" y="2104859"/>
            <a:ext cx="8408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</a:t>
            </a:r>
            <a:r>
              <a:rPr lang="fr-FR" altLang="fr-FR" sz="10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en 1 an</a:t>
            </a:r>
            <a:endParaRPr lang="fr-FR" altLang="fr-FR" sz="1200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B032CE-2339-C8D7-E76A-66B5C5C7890F}"/>
              </a:ext>
            </a:extLst>
          </p:cNvPr>
          <p:cNvSpPr/>
          <p:nvPr/>
        </p:nvSpPr>
        <p:spPr>
          <a:xfrm>
            <a:off x="9479308" y="1371138"/>
            <a:ext cx="2581946" cy="449851"/>
          </a:xfrm>
          <a:prstGeom prst="rect">
            <a:avLst/>
          </a:prstGeom>
          <a:solidFill>
            <a:srgbClr val="60C3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Rappel Province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289C1E-0253-D1DE-2FF1-884757495761}"/>
              </a:ext>
            </a:extLst>
          </p:cNvPr>
          <p:cNvSpPr/>
          <p:nvPr/>
        </p:nvSpPr>
        <p:spPr>
          <a:xfrm>
            <a:off x="9479308" y="1076325"/>
            <a:ext cx="2632241" cy="37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graphApnEvol10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898587"/>
              </p:ext>
            </p:extLst>
          </p:nvPr>
        </p:nvGraphicFramePr>
        <p:xfrm>
          <a:off x="2286000" y="2794000"/>
          <a:ext cx="9629776" cy="329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430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rEvol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D62D20-BAF5-1BA0-F90B-5E59C4650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547" y="203609"/>
            <a:ext cx="386387" cy="381945"/>
          </a:xfrm>
          <a:prstGeom prst="rect">
            <a:avLst/>
          </a:prstGeom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2CBD86A6-19D6-52DD-59C1-C2991184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934" y="124195"/>
            <a:ext cx="9209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Terrains à bâtir - </a:t>
            </a:r>
            <a:r>
              <a:rPr lang="fr-FR" altLang="fr-FR" sz="28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de vente médians sur 10 ans</a:t>
            </a:r>
            <a:endParaRPr lang="fr-FR" altLang="fr-FR" sz="3600" b="1" dirty="0">
              <a:solidFill>
                <a:srgbClr val="4474F5"/>
              </a:solidFill>
              <a:latin typeface="Bodoni MT" panose="020706030806060202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04F64-040E-0DF8-30E1-CF3F44857223}"/>
              </a:ext>
            </a:extLst>
          </p:cNvPr>
          <p:cNvSpPr/>
          <p:nvPr/>
        </p:nvSpPr>
        <p:spPr>
          <a:xfrm>
            <a:off x="2340547" y="724807"/>
            <a:ext cx="9596078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BDB84-F943-4175-CB5D-FAE3A9C9D98C}"/>
              </a:ext>
            </a:extLst>
          </p:cNvPr>
          <p:cNvSpPr/>
          <p:nvPr/>
        </p:nvSpPr>
        <p:spPr>
          <a:xfrm>
            <a:off x="0" y="0"/>
            <a:ext cx="2035277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C6691DD-416D-7E9C-E873-9AF33A985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84" y="2982040"/>
            <a:ext cx="942307" cy="8939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9936F-7DF7-E1AF-BC6F-222ED0F371D1}"/>
              </a:ext>
            </a:extLst>
          </p:cNvPr>
          <p:cNvSpPr/>
          <p:nvPr/>
        </p:nvSpPr>
        <p:spPr>
          <a:xfrm>
            <a:off x="4834445" y="945764"/>
            <a:ext cx="4516036" cy="536780"/>
          </a:xfrm>
          <a:prstGeom prst="rect">
            <a:avLst/>
          </a:prstGeom>
          <a:solidFill>
            <a:srgbClr val="60C3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Prix de vente médian</a:t>
            </a:r>
          </a:p>
        </p:txBody>
      </p:sp>
      <p:sp>
        <p:nvSpPr>
          <p:cNvPr id="18" name="PrxMedTER">
            <a:extLst>
              <a:ext uri="{FF2B5EF4-FFF2-40B4-BE49-F238E27FC236}">
                <a16:creationId xmlns:a16="http://schemas.microsoft.com/office/drawing/2014/main" id="{5ADB9F4E-92B9-43E2-8553-42FC7E293B56}"/>
              </a:ext>
            </a:extLst>
          </p:cNvPr>
          <p:cNvSpPr/>
          <p:nvPr/>
        </p:nvSpPr>
        <p:spPr>
          <a:xfrm>
            <a:off x="4835632" y="1480148"/>
            <a:ext cx="2340888" cy="909654"/>
          </a:xfrm>
          <a:prstGeom prst="rect">
            <a:avLst/>
          </a:prstGeom>
          <a:solidFill>
            <a:srgbClr val="60C3B6">
              <a:alpha val="2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94 000 €</a:t>
            </a:r>
            <a:endParaRPr lang="fr-FR" sz="36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9" name="TxEvolTER">
            <a:extLst>
              <a:ext uri="{FF2B5EF4-FFF2-40B4-BE49-F238E27FC236}">
                <a16:creationId xmlns:a16="http://schemas.microsoft.com/office/drawing/2014/main" id="{09356743-09CD-F22C-BE10-881D2F4215C2}"/>
              </a:ext>
            </a:extLst>
          </p:cNvPr>
          <p:cNvSpPr/>
          <p:nvPr/>
        </p:nvSpPr>
        <p:spPr>
          <a:xfrm>
            <a:off x="7176520" y="1480148"/>
            <a:ext cx="2173961" cy="910258"/>
          </a:xfrm>
          <a:prstGeom prst="rect">
            <a:avLst/>
          </a:prstGeom>
          <a:solidFill>
            <a:srgbClr val="60C3B6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0" anchor="ctr"/>
          <a:lstStyle/>
          <a:p>
            <a:pPr algn="ctr">
              <a:defRPr/>
            </a:pPr>
            <a:r>
              <a:rPr lang="fr-FR" sz="32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+11%</a:t>
            </a:r>
            <a:endParaRPr lang="fr-FR" sz="32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2" name="FlcEvolTER">
            <a:extLst>
              <a:ext uri="{FF2B5EF4-FFF2-40B4-BE49-F238E27FC236}">
                <a16:creationId xmlns:a16="http://schemas.microsoft.com/office/drawing/2014/main" id="{3EE9B825-C3F0-6791-BF6E-BC849DC647E9}"/>
              </a:ext>
            </a:extLst>
          </p:cNvPr>
          <p:cNvSpPr/>
          <p:nvPr/>
        </p:nvSpPr>
        <p:spPr>
          <a:xfrm rot="18900000">
            <a:off x="7278923" y="1769269"/>
            <a:ext cx="536286" cy="44498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19">
            <a:extLst>
              <a:ext uri="{FF2B5EF4-FFF2-40B4-BE49-F238E27FC236}">
                <a16:creationId xmlns:a16="http://schemas.microsoft.com/office/drawing/2014/main" id="{478A9959-5AC0-7A16-EAEF-82B36488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2125012"/>
            <a:ext cx="1359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  en 1 an</a:t>
            </a:r>
          </a:p>
        </p:txBody>
      </p:sp>
      <p:sp>
        <p:nvSpPr>
          <p:cNvPr id="24" name="ZoneTexte1">
            <a:extLst>
              <a:ext uri="{FF2B5EF4-FFF2-40B4-BE49-F238E27FC236}">
                <a16:creationId xmlns:a16="http://schemas.microsoft.com/office/drawing/2014/main" id="{87AA0157-EA3C-8526-DC88-D2B9161AFF6B}"/>
              </a:ext>
            </a:extLst>
          </p:cNvPr>
          <p:cNvSpPr/>
          <p:nvPr/>
        </p:nvSpPr>
        <p:spPr>
          <a:xfrm>
            <a:off x="9480136" y="1702826"/>
            <a:ext cx="1370195" cy="675423"/>
          </a:xfrm>
          <a:prstGeom prst="rect">
            <a:avLst/>
          </a:prstGeom>
          <a:solidFill>
            <a:srgbClr val="60C3B6">
              <a:alpha val="2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t" anchorCtr="0"/>
          <a:lstStyle/>
          <a:p>
            <a:pPr algn="ctr"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61 000 €</a:t>
            </a:r>
          </a:p>
        </p:txBody>
      </p:sp>
      <p:sp>
        <p:nvSpPr>
          <p:cNvPr id="26" name="ZoneTexte1">
            <a:extLst>
              <a:ext uri="{FF2B5EF4-FFF2-40B4-BE49-F238E27FC236}">
                <a16:creationId xmlns:a16="http://schemas.microsoft.com/office/drawing/2014/main" id="{47BCFEF4-BB0D-8C59-6282-09E4CE90D868}"/>
              </a:ext>
            </a:extLst>
          </p:cNvPr>
          <p:cNvSpPr/>
          <p:nvPr/>
        </p:nvSpPr>
        <p:spPr>
          <a:xfrm>
            <a:off x="10850331" y="1820989"/>
            <a:ext cx="1210923" cy="557411"/>
          </a:xfrm>
          <a:prstGeom prst="rect">
            <a:avLst/>
          </a:prstGeom>
          <a:solidFill>
            <a:srgbClr val="60C3B6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0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+6,1%</a:t>
            </a:r>
          </a:p>
        </p:txBody>
      </p:sp>
      <p:sp>
        <p:nvSpPr>
          <p:cNvPr id="27" name="Flèche">
            <a:extLst>
              <a:ext uri="{FF2B5EF4-FFF2-40B4-BE49-F238E27FC236}">
                <a16:creationId xmlns:a16="http://schemas.microsoft.com/office/drawing/2014/main" id="{C4A090A2-D90F-FA57-658D-5704089CB6E7}"/>
              </a:ext>
            </a:extLst>
          </p:cNvPr>
          <p:cNvSpPr/>
          <p:nvPr/>
        </p:nvSpPr>
        <p:spPr>
          <a:xfrm rot="18900000">
            <a:off x="10896395" y="1945473"/>
            <a:ext cx="374020" cy="31034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19">
            <a:extLst>
              <a:ext uri="{FF2B5EF4-FFF2-40B4-BE49-F238E27FC236}">
                <a16:creationId xmlns:a16="http://schemas.microsoft.com/office/drawing/2014/main" id="{D768EB9B-46CE-FF07-4AD1-864A4C8BE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0449" y="2104859"/>
            <a:ext cx="8408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</a:t>
            </a:r>
            <a:r>
              <a:rPr lang="fr-FR" altLang="fr-FR" sz="1000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  en 1 an</a:t>
            </a:r>
            <a:endParaRPr lang="fr-FR" altLang="fr-FR" sz="1200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2C28FA-2EA2-A3B6-A90E-206FD9FFF43F}"/>
              </a:ext>
            </a:extLst>
          </p:cNvPr>
          <p:cNvSpPr/>
          <p:nvPr/>
        </p:nvSpPr>
        <p:spPr>
          <a:xfrm>
            <a:off x="9479308" y="1371138"/>
            <a:ext cx="2581946" cy="449851"/>
          </a:xfrm>
          <a:prstGeom prst="rect">
            <a:avLst/>
          </a:prstGeom>
          <a:solidFill>
            <a:srgbClr val="60C3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Rappel Province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4D4D8B-01F7-2D93-A21F-0971248B5427}"/>
              </a:ext>
            </a:extLst>
          </p:cNvPr>
          <p:cNvSpPr/>
          <p:nvPr/>
        </p:nvSpPr>
        <p:spPr>
          <a:xfrm>
            <a:off x="9479308" y="1076325"/>
            <a:ext cx="2632241" cy="37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TerEvol10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649619"/>
              </p:ext>
            </p:extLst>
          </p:nvPr>
        </p:nvGraphicFramePr>
        <p:xfrm>
          <a:off x="2286000" y="2794000"/>
          <a:ext cx="9667876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3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ZoneTexte 14"/>
          <p:cNvSpPr txBox="1">
            <a:spLocks noChangeArrowheads="1"/>
          </p:cNvSpPr>
          <p:nvPr/>
        </p:nvSpPr>
        <p:spPr bwMode="auto">
          <a:xfrm>
            <a:off x="2331425" y="1194428"/>
            <a:ext cx="4695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Les références immobilières sont transmises par les notaires pour chaque transaction.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Plus de 20 millions de ventes sont enregistrées.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8347" y="2644108"/>
            <a:ext cx="4688904" cy="163121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fr-FR" sz="2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Site Internet immobilier du notariat :</a:t>
            </a:r>
          </a:p>
          <a:p>
            <a:pPr>
              <a:defRPr/>
            </a:pPr>
            <a:r>
              <a:rPr lang="fr-FR" sz="2000" u="sng" dirty="0">
                <a:latin typeface="Gill Sans MT" panose="020B0502020104020203" pitchFamily="34" charset="0"/>
                <a:cs typeface="Lucida Sans Unicode" panose="020B0602030504020204" pitchFamily="34" charset="0"/>
                <a:hlinkClick r:id="rId2"/>
              </a:rPr>
              <a:t>www.immobilier.notaires.fr</a:t>
            </a:r>
            <a:endParaRPr lang="fr-FR" sz="2000" u="sng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  <a:p>
            <a:pPr>
              <a:defRPr/>
            </a:pPr>
            <a:endParaRPr lang="fr-FR" sz="2000" u="sng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  <a:p>
            <a:pPr>
              <a:defRPr/>
            </a:pPr>
            <a:r>
              <a:rPr lang="fr-FR" sz="2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Période d'étude : </a:t>
            </a:r>
          </a:p>
          <a:p>
            <a:pPr>
              <a:defRPr/>
            </a:pPr>
            <a:r>
              <a:rPr lang="fr-FR" sz="2000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du 1</a:t>
            </a:r>
            <a:r>
              <a:rPr lang="fr-FR" sz="2000" b="1" baseline="30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er</a:t>
            </a:r>
            <a:r>
              <a:rPr lang="fr-FR" sz="2000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 septembre 2022 au 31 août 2023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3615" y="6675438"/>
            <a:ext cx="5040708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714799" y="6426865"/>
            <a:ext cx="430877" cy="365125"/>
          </a:xfrm>
        </p:spPr>
        <p:txBody>
          <a:bodyPr/>
          <a:lstStyle/>
          <a:p>
            <a:pPr>
              <a:defRPr/>
            </a:pPr>
            <a:fld id="{3B5A7A16-3631-4713-BF3E-AD8A9C7231F3}" type="slidenum">
              <a:rPr lang="fr-FR" smtClean="0"/>
              <a:t>2</a:t>
            </a:fld>
            <a:endParaRPr lang="fr-FR" dirty="0"/>
          </a:p>
        </p:txBody>
      </p:sp>
      <p:sp>
        <p:nvSpPr>
          <p:cNvPr id="14" name="CartoCA"/>
          <p:cNvSpPr/>
          <p:nvPr/>
        </p:nvSpPr>
        <p:spPr>
          <a:xfrm>
            <a:off x="7105152" y="1319298"/>
            <a:ext cx="4789558" cy="48073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259B34F7-5440-C22A-6C0B-8945A73F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506" y="124195"/>
            <a:ext cx="44134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Présentation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5660B-90E1-54FF-C45E-73A3DF38086D}"/>
              </a:ext>
            </a:extLst>
          </p:cNvPr>
          <p:cNvSpPr/>
          <p:nvPr/>
        </p:nvSpPr>
        <p:spPr>
          <a:xfrm>
            <a:off x="2340547" y="724807"/>
            <a:ext cx="9596078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01CBA432-B438-5D88-0EAA-F6078157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050" y="4627635"/>
            <a:ext cx="46325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Pour un type de bien donné, un niveau géographique (secteur, commune, quartier) n'apparaît que si le nombre de mutations enregistrées dans la base PERVAL est </a:t>
            </a:r>
            <a:r>
              <a:rPr lang="fr-FR" altLang="fr-FR" sz="1600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supérieur ou égal à 20</a:t>
            </a:r>
            <a:r>
              <a:rPr lang="fr-FR" altLang="fr-FR" sz="16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Tous les prix correspondent aux prix de vente hors droits, hors commissions, hors frais et hors mobilier.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97A65-6B4B-BC27-67B4-573247187D5B}"/>
              </a:ext>
            </a:extLst>
          </p:cNvPr>
          <p:cNvSpPr/>
          <p:nvPr/>
        </p:nvSpPr>
        <p:spPr>
          <a:xfrm>
            <a:off x="0" y="0"/>
            <a:ext cx="2035277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875EB9-A30D-FD07-F779-C8798A290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84" y="2982040"/>
            <a:ext cx="942307" cy="8939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rDptLimitPr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3" name="DepLib1">
            <a:extLst>
              <a:ext uri="{FF2B5EF4-FFF2-40B4-BE49-F238E27FC236}">
                <a16:creationId xmlns:a16="http://schemas.microsoft.com/office/drawing/2014/main" id="{B2DDAC8A-F309-4CD2-DB0C-66A8A26C4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298" y="2271436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Hautes-Alpes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" name="PrixDepTerMax">
            <a:extLst>
              <a:ext uri="{FF2B5EF4-FFF2-40B4-BE49-F238E27FC236}">
                <a16:creationId xmlns:a16="http://schemas.microsoft.com/office/drawing/2014/main" id="{C9E20ED0-F031-5268-DFB1-4C557058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978" y="6408008"/>
            <a:ext cx="1041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183 300 €</a:t>
            </a:r>
            <a:endParaRPr lang="fr-FR" altLang="fr-FR" sz="1600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72D0B7-429C-C24F-CD1A-8184F67B8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4566" y="3712605"/>
            <a:ext cx="293096" cy="5058615"/>
          </a:xfrm>
          <a:prstGeom prst="rect">
            <a:avLst/>
          </a:prstGeom>
        </p:spPr>
      </p:pic>
      <p:sp>
        <p:nvSpPr>
          <p:cNvPr id="8" name="TerDepPrx1">
            <a:extLst>
              <a:ext uri="{FF2B5EF4-FFF2-40B4-BE49-F238E27FC236}">
                <a16:creationId xmlns:a16="http://schemas.microsoft.com/office/drawing/2014/main" id="{3162EE18-E1E3-4223-9B36-4DFD63DFBE7F}"/>
              </a:ext>
            </a:extLst>
          </p:cNvPr>
          <p:cNvSpPr/>
          <p:nvPr/>
        </p:nvSpPr>
        <p:spPr>
          <a:xfrm>
            <a:off x="9005086" y="2934414"/>
            <a:ext cx="1553444" cy="432000"/>
          </a:xfrm>
          <a:prstGeom prst="rect">
            <a:avLst/>
          </a:prstGeom>
          <a:solidFill>
            <a:srgbClr val="FFE2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86 700 €</a:t>
            </a:r>
          </a:p>
        </p:txBody>
      </p:sp>
      <p:sp>
        <p:nvSpPr>
          <p:cNvPr id="9" name="PrixDepTerMin">
            <a:extLst>
              <a:ext uri="{FF2B5EF4-FFF2-40B4-BE49-F238E27FC236}">
                <a16:creationId xmlns:a16="http://schemas.microsoft.com/office/drawing/2014/main" id="{DA70DA81-C681-5BB8-D98C-6F3E8150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210" y="6408008"/>
            <a:ext cx="12241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64 000 €</a:t>
            </a:r>
            <a:endParaRPr lang="fr-FR" altLang="fr-FR" sz="1600" b="1" dirty="0">
              <a:latin typeface="Gill Sans MT" panose="020B0502020104020203" pitchFamily="34" charset="0"/>
            </a:endParaRPr>
          </a:p>
        </p:txBody>
      </p:sp>
      <p:sp>
        <p:nvSpPr>
          <p:cNvPr id="13" name="TerDepTx1">
            <a:extLst>
              <a:ext uri="{FF2B5EF4-FFF2-40B4-BE49-F238E27FC236}">
                <a16:creationId xmlns:a16="http://schemas.microsoft.com/office/drawing/2014/main" id="{FE95CB66-5969-9FC2-A63B-EC1FCB39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1637" y="2936366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+15,6%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8" name="TerDepFlc1">
            <a:extLst>
              <a:ext uri="{FF2B5EF4-FFF2-40B4-BE49-F238E27FC236}">
                <a16:creationId xmlns:a16="http://schemas.microsoft.com/office/drawing/2014/main" id="{1E868E5B-EB31-4432-747E-0080241C7596}"/>
              </a:ext>
            </a:extLst>
          </p:cNvPr>
          <p:cNvSpPr/>
          <p:nvPr/>
        </p:nvSpPr>
        <p:spPr>
          <a:xfrm rot="18900000">
            <a:off x="10615010" y="2961566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DepLib3">
            <a:extLst>
              <a:ext uri="{FF2B5EF4-FFF2-40B4-BE49-F238E27FC236}">
                <a16:creationId xmlns:a16="http://schemas.microsoft.com/office/drawing/2014/main" id="{10726BE0-1877-D7C7-9C62-60733AB5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02" y="4295990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Savoie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7" name="TerDepTx3">
            <a:extLst>
              <a:ext uri="{FF2B5EF4-FFF2-40B4-BE49-F238E27FC236}">
                <a16:creationId xmlns:a16="http://schemas.microsoft.com/office/drawing/2014/main" id="{2BE9A3B5-836E-10EF-F1A1-78F652389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337" y="496092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+5,6%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8" name="TerDepFlc3">
            <a:extLst>
              <a:ext uri="{FF2B5EF4-FFF2-40B4-BE49-F238E27FC236}">
                <a16:creationId xmlns:a16="http://schemas.microsoft.com/office/drawing/2014/main" id="{57215827-2D5A-ACF0-1B80-845C4A55AAC8}"/>
              </a:ext>
            </a:extLst>
          </p:cNvPr>
          <p:cNvSpPr/>
          <p:nvPr/>
        </p:nvSpPr>
        <p:spPr>
          <a:xfrm rot="18900000">
            <a:off x="2278710" y="498612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TerDepPrx3">
            <a:extLst>
              <a:ext uri="{FF2B5EF4-FFF2-40B4-BE49-F238E27FC236}">
                <a16:creationId xmlns:a16="http://schemas.microsoft.com/office/drawing/2014/main" id="{06500840-CD97-7EF4-6322-2CA90E59106F}"/>
              </a:ext>
            </a:extLst>
          </p:cNvPr>
          <p:cNvSpPr/>
          <p:nvPr/>
        </p:nvSpPr>
        <p:spPr>
          <a:xfrm>
            <a:off x="680041" y="2784602"/>
            <a:ext cx="1553444" cy="432000"/>
          </a:xfrm>
          <a:prstGeom prst="rect">
            <a:avLst/>
          </a:prstGeom>
          <a:solidFill>
            <a:srgbClr val="FFC4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113 400 €</a:t>
            </a:r>
          </a:p>
        </p:txBody>
      </p:sp>
      <p:sp>
        <p:nvSpPr>
          <p:cNvPr id="36" name="TerDepTx2">
            <a:extLst>
              <a:ext uri="{FF2B5EF4-FFF2-40B4-BE49-F238E27FC236}">
                <a16:creationId xmlns:a16="http://schemas.microsoft.com/office/drawing/2014/main" id="{E030F30B-73C7-CE7E-92E1-0AB6FB2B2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1637" y="402832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+9,7%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7" name="TerDepFlc2">
            <a:extLst>
              <a:ext uri="{FF2B5EF4-FFF2-40B4-BE49-F238E27FC236}">
                <a16:creationId xmlns:a16="http://schemas.microsoft.com/office/drawing/2014/main" id="{721C4A3D-03FF-AC6D-30C3-F8D9C7CF92BB}"/>
              </a:ext>
            </a:extLst>
          </p:cNvPr>
          <p:cNvSpPr/>
          <p:nvPr/>
        </p:nvSpPr>
        <p:spPr>
          <a:xfrm rot="18900000">
            <a:off x="10615010" y="405352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TerDepPrx2">
            <a:extLst>
              <a:ext uri="{FF2B5EF4-FFF2-40B4-BE49-F238E27FC236}">
                <a16:creationId xmlns:a16="http://schemas.microsoft.com/office/drawing/2014/main" id="{A4660FBA-E9AC-F9D7-0812-201BC2592B5D}"/>
              </a:ext>
            </a:extLst>
          </p:cNvPr>
          <p:cNvSpPr/>
          <p:nvPr/>
        </p:nvSpPr>
        <p:spPr>
          <a:xfrm>
            <a:off x="9005086" y="4026370"/>
            <a:ext cx="1553444" cy="432000"/>
          </a:xfrm>
          <a:prstGeom prst="rect">
            <a:avLst/>
          </a:prstGeom>
          <a:solidFill>
            <a:srgbClr val="FFE8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82 300 €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9" name="DepLib2">
            <a:extLst>
              <a:ext uri="{FF2B5EF4-FFF2-40B4-BE49-F238E27FC236}">
                <a16:creationId xmlns:a16="http://schemas.microsoft.com/office/drawing/2014/main" id="{89D2D863-9FF7-DF64-0638-EA1BC77ED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298" y="3363392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Drôme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6" name="CartoPrixDepTER">
            <a:extLst>
              <a:ext uri="{FF2B5EF4-FFF2-40B4-BE49-F238E27FC236}">
                <a16:creationId xmlns:a16="http://schemas.microsoft.com/office/drawing/2014/main" id="{8F1742D7-B229-E3C9-959C-DFB2A33DF545}"/>
              </a:ext>
            </a:extLst>
          </p:cNvPr>
          <p:cNvSpPr/>
          <p:nvPr/>
        </p:nvSpPr>
        <p:spPr>
          <a:xfrm>
            <a:off x="3763978" y="999468"/>
            <a:ext cx="5021820" cy="50218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D10177A6-CB67-A9A4-B4A3-AEC4CA71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00" y="124471"/>
            <a:ext cx="1121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Terrains à bâtir - </a:t>
            </a:r>
            <a:r>
              <a:rPr lang="fr-FR" altLang="fr-FR" sz="24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de vente médians et évolutions sur 1 an par département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B9D0F-D542-88EE-5C3E-A9A63B28B3D7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DB47B-A970-E002-77DF-D36E2199860E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4110745-38A8-ECED-1422-9987BB14C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13" y="132767"/>
            <a:ext cx="386387" cy="381945"/>
          </a:xfrm>
          <a:prstGeom prst="rect">
            <a:avLst/>
          </a:prstGeom>
        </p:spPr>
      </p:pic>
      <p:sp>
        <p:nvSpPr>
          <p:cNvPr id="10" name="MaaSecPrx1">
            <a:extLst>
              <a:ext uri="{FF2B5EF4-FFF2-40B4-BE49-F238E27FC236}">
                <a16:creationId xmlns:a16="http://schemas.microsoft.com/office/drawing/2014/main" id="{6577AFF1-7739-7C3F-B467-7E2CDC11D12A}"/>
              </a:ext>
            </a:extLst>
          </p:cNvPr>
          <p:cNvSpPr/>
          <p:nvPr/>
        </p:nvSpPr>
        <p:spPr>
          <a:xfrm>
            <a:off x="693919" y="1704248"/>
            <a:ext cx="1553444" cy="432000"/>
          </a:xfrm>
          <a:prstGeom prst="rect">
            <a:avLst/>
          </a:prstGeom>
          <a:solidFill>
            <a:srgbClr val="FF7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183 300 €</a:t>
            </a:r>
          </a:p>
        </p:txBody>
      </p:sp>
      <p:sp>
        <p:nvSpPr>
          <p:cNvPr id="11" name="MaaSecTx1">
            <a:extLst>
              <a:ext uri="{FF2B5EF4-FFF2-40B4-BE49-F238E27FC236}">
                <a16:creationId xmlns:a16="http://schemas.microsoft.com/office/drawing/2014/main" id="{64B531DA-4873-010D-B195-78790F45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470" y="170620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-1,4%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2" name="MaaSecLib1">
            <a:extLst>
              <a:ext uri="{FF2B5EF4-FFF2-40B4-BE49-F238E27FC236}">
                <a16:creationId xmlns:a16="http://schemas.microsoft.com/office/drawing/2014/main" id="{656A1E42-45B9-D6A9-73DB-B1AE6ED5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30" y="1041270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Rhône</a:t>
            </a:r>
          </a:p>
        </p:txBody>
      </p:sp>
      <p:sp>
        <p:nvSpPr>
          <p:cNvPr id="15" name="DepLib3">
            <a:extLst>
              <a:ext uri="{FF2B5EF4-FFF2-40B4-BE49-F238E27FC236}">
                <a16:creationId xmlns:a16="http://schemas.microsoft.com/office/drawing/2014/main" id="{DCB3317E-527F-6CE2-E166-98F90E5D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52" y="2140820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Vaucluse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0" name="MaaDepTx3">
            <a:extLst>
              <a:ext uri="{FF2B5EF4-FFF2-40B4-BE49-F238E27FC236}">
                <a16:creationId xmlns:a16="http://schemas.microsoft.com/office/drawing/2014/main" id="{49B12C18-AC03-7F9D-F0E6-CA389CAD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387" y="280575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+6,9%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1" name="MaaDepFlc3">
            <a:extLst>
              <a:ext uri="{FF2B5EF4-FFF2-40B4-BE49-F238E27FC236}">
                <a16:creationId xmlns:a16="http://schemas.microsoft.com/office/drawing/2014/main" id="{542CA811-BAC0-CBDF-1794-001CB33C814E}"/>
              </a:ext>
            </a:extLst>
          </p:cNvPr>
          <p:cNvSpPr/>
          <p:nvPr/>
        </p:nvSpPr>
        <p:spPr>
          <a:xfrm rot="18900000">
            <a:off x="2297760" y="283095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TerDepPrx1">
            <a:extLst>
              <a:ext uri="{FF2B5EF4-FFF2-40B4-BE49-F238E27FC236}">
                <a16:creationId xmlns:a16="http://schemas.microsoft.com/office/drawing/2014/main" id="{4BD90A4C-D5E8-BFBC-15E4-80193D5C2715}"/>
              </a:ext>
            </a:extLst>
          </p:cNvPr>
          <p:cNvSpPr/>
          <p:nvPr/>
        </p:nvSpPr>
        <p:spPr>
          <a:xfrm>
            <a:off x="654846" y="4951217"/>
            <a:ext cx="1553444" cy="432000"/>
          </a:xfrm>
          <a:prstGeom prst="rect">
            <a:avLst/>
          </a:prstGeom>
          <a:solidFill>
            <a:srgbClr val="FFE2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95 000 €</a:t>
            </a:r>
          </a:p>
        </p:txBody>
      </p:sp>
      <p:sp>
        <p:nvSpPr>
          <p:cNvPr id="31" name="TerDepPrx3">
            <a:extLst>
              <a:ext uri="{FF2B5EF4-FFF2-40B4-BE49-F238E27FC236}">
                <a16:creationId xmlns:a16="http://schemas.microsoft.com/office/drawing/2014/main" id="{D872BB4E-461B-E1F5-6161-2653BF830AD0}"/>
              </a:ext>
            </a:extLst>
          </p:cNvPr>
          <p:cNvSpPr/>
          <p:nvPr/>
        </p:nvSpPr>
        <p:spPr>
          <a:xfrm>
            <a:off x="672637" y="3860284"/>
            <a:ext cx="1553444" cy="432000"/>
          </a:xfrm>
          <a:prstGeom prst="rect">
            <a:avLst/>
          </a:prstGeom>
          <a:solidFill>
            <a:srgbClr val="FFC4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109 800 €</a:t>
            </a:r>
          </a:p>
        </p:txBody>
      </p:sp>
      <p:sp>
        <p:nvSpPr>
          <p:cNvPr id="32" name="DepLib3">
            <a:extLst>
              <a:ext uri="{FF2B5EF4-FFF2-40B4-BE49-F238E27FC236}">
                <a16:creationId xmlns:a16="http://schemas.microsoft.com/office/drawing/2014/main" id="{C25E1E7B-F20E-117D-18BE-24C937ACF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48" y="3216502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Isère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3" name="MaaDepTx3">
            <a:extLst>
              <a:ext uri="{FF2B5EF4-FFF2-40B4-BE49-F238E27FC236}">
                <a16:creationId xmlns:a16="http://schemas.microsoft.com/office/drawing/2014/main" id="{FBEBB827-EDF1-155F-0A86-DA575ED3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983" y="388143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+12,4%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4" name="MaaDepFlc3">
            <a:extLst>
              <a:ext uri="{FF2B5EF4-FFF2-40B4-BE49-F238E27FC236}">
                <a16:creationId xmlns:a16="http://schemas.microsoft.com/office/drawing/2014/main" id="{6A25F34B-D1FC-FE4F-0DBF-CC719A3A283B}"/>
              </a:ext>
            </a:extLst>
          </p:cNvPr>
          <p:cNvSpPr/>
          <p:nvPr/>
        </p:nvSpPr>
        <p:spPr>
          <a:xfrm rot="18900000">
            <a:off x="2290356" y="390663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MaaSecFlc3">
            <a:extLst>
              <a:ext uri="{FF2B5EF4-FFF2-40B4-BE49-F238E27FC236}">
                <a16:creationId xmlns:a16="http://schemas.microsoft.com/office/drawing/2014/main" id="{86A4F859-1970-3896-4048-48018CC7B5FA}"/>
              </a:ext>
            </a:extLst>
          </p:cNvPr>
          <p:cNvSpPr/>
          <p:nvPr/>
        </p:nvSpPr>
        <p:spPr>
          <a:xfrm rot="2700000">
            <a:off x="2289766" y="1781279"/>
            <a:ext cx="473394" cy="324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DepLib1">
            <a:extLst>
              <a:ext uri="{FF2B5EF4-FFF2-40B4-BE49-F238E27FC236}">
                <a16:creationId xmlns:a16="http://schemas.microsoft.com/office/drawing/2014/main" id="{C0D04507-9304-FBD9-2AD3-197620D0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673" y="1172432"/>
            <a:ext cx="249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Ain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8" name="TerDepPrx1">
            <a:extLst>
              <a:ext uri="{FF2B5EF4-FFF2-40B4-BE49-F238E27FC236}">
                <a16:creationId xmlns:a16="http://schemas.microsoft.com/office/drawing/2014/main" id="{9341BDF5-1CB9-39E1-FD42-02C79E972EC4}"/>
              </a:ext>
            </a:extLst>
          </p:cNvPr>
          <p:cNvSpPr/>
          <p:nvPr/>
        </p:nvSpPr>
        <p:spPr>
          <a:xfrm>
            <a:off x="8993705" y="1835410"/>
            <a:ext cx="1553444" cy="432000"/>
          </a:xfrm>
          <a:prstGeom prst="rect">
            <a:avLst/>
          </a:prstGeom>
          <a:solidFill>
            <a:srgbClr val="FFE2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94 500 €</a:t>
            </a:r>
          </a:p>
        </p:txBody>
      </p:sp>
      <p:sp>
        <p:nvSpPr>
          <p:cNvPr id="59" name="TerDepTx1">
            <a:extLst>
              <a:ext uri="{FF2B5EF4-FFF2-40B4-BE49-F238E27FC236}">
                <a16:creationId xmlns:a16="http://schemas.microsoft.com/office/drawing/2014/main" id="{A597E243-2075-F0E8-B051-370D94280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256" y="183736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+10,7%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0" name="TerDepFlc1">
            <a:extLst>
              <a:ext uri="{FF2B5EF4-FFF2-40B4-BE49-F238E27FC236}">
                <a16:creationId xmlns:a16="http://schemas.microsoft.com/office/drawing/2014/main" id="{C9228734-BD3A-6B87-1DF4-0D19EB62C21A}"/>
              </a:ext>
            </a:extLst>
          </p:cNvPr>
          <p:cNvSpPr/>
          <p:nvPr/>
        </p:nvSpPr>
        <p:spPr>
          <a:xfrm rot="18900000">
            <a:off x="10603629" y="186256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TerSecPrx8">
            <a:extLst>
              <a:ext uri="{FF2B5EF4-FFF2-40B4-BE49-F238E27FC236}">
                <a16:creationId xmlns:a16="http://schemas.microsoft.com/office/drawing/2014/main" id="{A2BEAA81-CDD9-1469-81CC-916BF322172E}"/>
              </a:ext>
            </a:extLst>
          </p:cNvPr>
          <p:cNvSpPr/>
          <p:nvPr/>
        </p:nvSpPr>
        <p:spPr>
          <a:xfrm>
            <a:off x="8999733" y="5122095"/>
            <a:ext cx="1553444" cy="432000"/>
          </a:xfrm>
          <a:prstGeom prst="rect">
            <a:avLst/>
          </a:prstGeom>
          <a:solidFill>
            <a:srgbClr val="FEFA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70 600 €</a:t>
            </a:r>
          </a:p>
        </p:txBody>
      </p:sp>
      <p:sp>
        <p:nvSpPr>
          <p:cNvPr id="62" name="TerSecTx8">
            <a:extLst>
              <a:ext uri="{FF2B5EF4-FFF2-40B4-BE49-F238E27FC236}">
                <a16:creationId xmlns:a16="http://schemas.microsoft.com/office/drawing/2014/main" id="{79FCFB4C-485B-0F49-1C50-F88DB71A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6284" y="5124047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+13,9%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3" name="TerSecFlc8">
            <a:extLst>
              <a:ext uri="{FF2B5EF4-FFF2-40B4-BE49-F238E27FC236}">
                <a16:creationId xmlns:a16="http://schemas.microsoft.com/office/drawing/2014/main" id="{3B8E07DE-4139-5399-A638-1853F1316087}"/>
              </a:ext>
            </a:extLst>
          </p:cNvPr>
          <p:cNvSpPr/>
          <p:nvPr/>
        </p:nvSpPr>
        <p:spPr>
          <a:xfrm rot="18900000">
            <a:off x="10609657" y="5158087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TerSecLib8">
            <a:extLst>
              <a:ext uri="{FF2B5EF4-FFF2-40B4-BE49-F238E27FC236}">
                <a16:creationId xmlns:a16="http://schemas.microsoft.com/office/drawing/2014/main" id="{3A842ACF-8E0E-7001-9FE8-6F15C9AD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5944" y="4459117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Loire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8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rCartoPrixS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2" name="PrixSecTerMax">
            <a:extLst>
              <a:ext uri="{FF2B5EF4-FFF2-40B4-BE49-F238E27FC236}">
                <a16:creationId xmlns:a16="http://schemas.microsoft.com/office/drawing/2014/main" id="{F19C52C8-E417-25E0-82AA-9364B6E1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28" y="6408008"/>
            <a:ext cx="1041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185 000 €</a:t>
            </a:r>
            <a:endParaRPr lang="fr-FR" altLang="fr-FR" sz="1600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8E08BC-2BAB-0084-D0AB-CC88050D5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3616" y="3712605"/>
            <a:ext cx="293096" cy="5058615"/>
          </a:xfrm>
          <a:prstGeom prst="rect">
            <a:avLst/>
          </a:prstGeom>
        </p:spPr>
      </p:pic>
      <p:sp>
        <p:nvSpPr>
          <p:cNvPr id="16" name="TerSecPrx1">
            <a:extLst>
              <a:ext uri="{FF2B5EF4-FFF2-40B4-BE49-F238E27FC236}">
                <a16:creationId xmlns:a16="http://schemas.microsoft.com/office/drawing/2014/main" id="{7B1F2328-B6AA-CF4F-0A0D-5C22A8FC41C4}"/>
              </a:ext>
            </a:extLst>
          </p:cNvPr>
          <p:cNvSpPr/>
          <p:nvPr/>
        </p:nvSpPr>
        <p:spPr>
          <a:xfrm>
            <a:off x="824712" y="1700856"/>
            <a:ext cx="1553444" cy="432000"/>
          </a:xfrm>
          <a:prstGeom prst="rect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185 000 €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7" name="PrixSecTerMin">
            <a:extLst>
              <a:ext uri="{FF2B5EF4-FFF2-40B4-BE49-F238E27FC236}">
                <a16:creationId xmlns:a16="http://schemas.microsoft.com/office/drawing/2014/main" id="{9976CA86-055B-55AD-3ECF-75152B8B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260" y="6408008"/>
            <a:ext cx="11521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Gill Sans MT" panose="020B0502020104020203" pitchFamily="34" charset="0"/>
                <a:cs typeface="Lucida Sans Unicode" panose="020B0602030504020204" pitchFamily="34" charset="0"/>
              </a:rPr>
              <a:t>43 300 €</a:t>
            </a:r>
            <a:endParaRPr lang="fr-FR" altLang="fr-FR" sz="1600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TerSecTx1">
            <a:extLst>
              <a:ext uri="{FF2B5EF4-FFF2-40B4-BE49-F238E27FC236}">
                <a16:creationId xmlns:a16="http://schemas.microsoft.com/office/drawing/2014/main" id="{7E8117B6-B5A8-68F4-B44A-FC727FC95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63" y="1702808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5" name="TerSecPrx4">
            <a:extLst>
              <a:ext uri="{FF2B5EF4-FFF2-40B4-BE49-F238E27FC236}">
                <a16:creationId xmlns:a16="http://schemas.microsoft.com/office/drawing/2014/main" id="{E5B3EB54-B340-3078-3037-061398678DA9}"/>
              </a:ext>
            </a:extLst>
          </p:cNvPr>
          <p:cNvSpPr/>
          <p:nvPr/>
        </p:nvSpPr>
        <p:spPr>
          <a:xfrm>
            <a:off x="824712" y="5589288"/>
            <a:ext cx="1553444" cy="432000"/>
          </a:xfrm>
          <a:prstGeom prst="rect">
            <a:avLst/>
          </a:prstGeom>
          <a:solidFill>
            <a:srgbClr val="FFCD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90 000 €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0" name="TerSecTx4">
            <a:extLst>
              <a:ext uri="{FF2B5EF4-FFF2-40B4-BE49-F238E27FC236}">
                <a16:creationId xmlns:a16="http://schemas.microsoft.com/office/drawing/2014/main" id="{DA7CF34D-EE1A-2E8F-3B68-BAB9C25C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63" y="559124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+15%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1" name="TerSecFlc4">
            <a:extLst>
              <a:ext uri="{FF2B5EF4-FFF2-40B4-BE49-F238E27FC236}">
                <a16:creationId xmlns:a16="http://schemas.microsoft.com/office/drawing/2014/main" id="{540D535E-AF2F-7FA9-8DA5-189731D3FFEE}"/>
              </a:ext>
            </a:extLst>
          </p:cNvPr>
          <p:cNvSpPr/>
          <p:nvPr/>
        </p:nvSpPr>
        <p:spPr>
          <a:xfrm rot="18900000">
            <a:off x="2434636" y="561644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TerSecTx3">
            <a:extLst>
              <a:ext uri="{FF2B5EF4-FFF2-40B4-BE49-F238E27FC236}">
                <a16:creationId xmlns:a16="http://schemas.microsoft.com/office/drawing/2014/main" id="{596AA4FF-82B7-423C-437B-D11F41F0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435" y="4295096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-0,2%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3" name="TerSecFlc3">
            <a:extLst>
              <a:ext uri="{FF2B5EF4-FFF2-40B4-BE49-F238E27FC236}">
                <a16:creationId xmlns:a16="http://schemas.microsoft.com/office/drawing/2014/main" id="{E3F26840-BEEC-2869-DA9A-3E760E05BAF6}"/>
              </a:ext>
            </a:extLst>
          </p:cNvPr>
          <p:cNvSpPr/>
          <p:nvPr/>
        </p:nvSpPr>
        <p:spPr>
          <a:xfrm>
            <a:off x="2439808" y="4320296"/>
            <a:ext cx="473394" cy="32400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TerSecPrx3">
            <a:extLst>
              <a:ext uri="{FF2B5EF4-FFF2-40B4-BE49-F238E27FC236}">
                <a16:creationId xmlns:a16="http://schemas.microsoft.com/office/drawing/2014/main" id="{42838F26-14AF-31E5-8C66-9CFF315C7F0F}"/>
              </a:ext>
            </a:extLst>
          </p:cNvPr>
          <p:cNvSpPr/>
          <p:nvPr/>
        </p:nvSpPr>
        <p:spPr>
          <a:xfrm>
            <a:off x="829884" y="4293144"/>
            <a:ext cx="1553444" cy="432000"/>
          </a:xfrm>
          <a:prstGeom prst="rect">
            <a:avLst/>
          </a:prstGeom>
          <a:solidFill>
            <a:srgbClr val="FFB6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111 000 €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5" name="TerSecTx2">
            <a:extLst>
              <a:ext uri="{FF2B5EF4-FFF2-40B4-BE49-F238E27FC236}">
                <a16:creationId xmlns:a16="http://schemas.microsoft.com/office/drawing/2014/main" id="{5DC69D58-44EC-BFAA-10D6-49E5FB4D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63" y="299895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+14%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7" name="TerSecFlc2">
            <a:extLst>
              <a:ext uri="{FF2B5EF4-FFF2-40B4-BE49-F238E27FC236}">
                <a16:creationId xmlns:a16="http://schemas.microsoft.com/office/drawing/2014/main" id="{7EC6135C-D34B-78D6-EFEE-B64DF38CB550}"/>
              </a:ext>
            </a:extLst>
          </p:cNvPr>
          <p:cNvSpPr/>
          <p:nvPr/>
        </p:nvSpPr>
        <p:spPr>
          <a:xfrm rot="18900000">
            <a:off x="2434636" y="3024152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TerSecPrx2">
            <a:extLst>
              <a:ext uri="{FF2B5EF4-FFF2-40B4-BE49-F238E27FC236}">
                <a16:creationId xmlns:a16="http://schemas.microsoft.com/office/drawing/2014/main" id="{C1DAC99A-99BB-DCF5-DD63-3F2F48E59105}"/>
              </a:ext>
            </a:extLst>
          </p:cNvPr>
          <p:cNvSpPr/>
          <p:nvPr/>
        </p:nvSpPr>
        <p:spPr>
          <a:xfrm>
            <a:off x="824712" y="2997000"/>
            <a:ext cx="1553444" cy="432000"/>
          </a:xfrm>
          <a:prstGeom prst="rect">
            <a:avLst/>
          </a:prstGeom>
          <a:solidFill>
            <a:srgbClr val="FFB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113 900 €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9" name="TerSecPrx5">
            <a:extLst>
              <a:ext uri="{FF2B5EF4-FFF2-40B4-BE49-F238E27FC236}">
                <a16:creationId xmlns:a16="http://schemas.microsoft.com/office/drawing/2014/main" id="{C37304E8-CF32-DB07-CC70-B2E385405A27}"/>
              </a:ext>
            </a:extLst>
          </p:cNvPr>
          <p:cNvSpPr/>
          <p:nvPr/>
        </p:nvSpPr>
        <p:spPr>
          <a:xfrm>
            <a:off x="8902782" y="1700856"/>
            <a:ext cx="1553444" cy="432000"/>
          </a:xfrm>
          <a:prstGeom prst="rect">
            <a:avLst/>
          </a:prstGeom>
          <a:solidFill>
            <a:srgbClr val="FFCE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88 300 €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0" name="TerSecTx5">
            <a:extLst>
              <a:ext uri="{FF2B5EF4-FFF2-40B4-BE49-F238E27FC236}">
                <a16:creationId xmlns:a16="http://schemas.microsoft.com/office/drawing/2014/main" id="{23BCF134-D443-B186-FD06-06CB856C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9333" y="1702808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+15%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1" name="TerSecFlc5">
            <a:extLst>
              <a:ext uri="{FF2B5EF4-FFF2-40B4-BE49-F238E27FC236}">
                <a16:creationId xmlns:a16="http://schemas.microsoft.com/office/drawing/2014/main" id="{7296A465-502E-CC73-3F92-A3F20C37EE81}"/>
              </a:ext>
            </a:extLst>
          </p:cNvPr>
          <p:cNvSpPr/>
          <p:nvPr/>
        </p:nvSpPr>
        <p:spPr>
          <a:xfrm rot="18900000">
            <a:off x="10512706" y="1728008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TerSecPrx8">
            <a:extLst>
              <a:ext uri="{FF2B5EF4-FFF2-40B4-BE49-F238E27FC236}">
                <a16:creationId xmlns:a16="http://schemas.microsoft.com/office/drawing/2014/main" id="{87EFF86C-49C6-DA28-566D-F871928F222C}"/>
              </a:ext>
            </a:extLst>
          </p:cNvPr>
          <p:cNvSpPr/>
          <p:nvPr/>
        </p:nvSpPr>
        <p:spPr>
          <a:xfrm>
            <a:off x="8902782" y="5589288"/>
            <a:ext cx="1553444" cy="432000"/>
          </a:xfrm>
          <a:prstGeom prst="rect">
            <a:avLst/>
          </a:prstGeom>
          <a:solidFill>
            <a:srgbClr val="FFEA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63 000 €</a:t>
            </a:r>
          </a:p>
        </p:txBody>
      </p:sp>
      <p:sp>
        <p:nvSpPr>
          <p:cNvPr id="63" name="TerSecTx8">
            <a:extLst>
              <a:ext uri="{FF2B5EF4-FFF2-40B4-BE49-F238E27FC236}">
                <a16:creationId xmlns:a16="http://schemas.microsoft.com/office/drawing/2014/main" id="{6C3480D3-D797-F468-F08F-D29873A1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9333" y="5591240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+3,2%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4" name="TerSecFlc8">
            <a:extLst>
              <a:ext uri="{FF2B5EF4-FFF2-40B4-BE49-F238E27FC236}">
                <a16:creationId xmlns:a16="http://schemas.microsoft.com/office/drawing/2014/main" id="{E2834D07-B2DF-6469-9597-C42F236CA660}"/>
              </a:ext>
            </a:extLst>
          </p:cNvPr>
          <p:cNvSpPr/>
          <p:nvPr/>
        </p:nvSpPr>
        <p:spPr>
          <a:xfrm rot="18900000">
            <a:off x="10512706" y="562528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TerSecTx7">
            <a:extLst>
              <a:ext uri="{FF2B5EF4-FFF2-40B4-BE49-F238E27FC236}">
                <a16:creationId xmlns:a16="http://schemas.microsoft.com/office/drawing/2014/main" id="{4D0D64FC-8D1C-57AC-001E-413CB06A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4505" y="4295096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-0,6%</a:t>
            </a: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6" name="TerSecFlc7">
            <a:extLst>
              <a:ext uri="{FF2B5EF4-FFF2-40B4-BE49-F238E27FC236}">
                <a16:creationId xmlns:a16="http://schemas.microsoft.com/office/drawing/2014/main" id="{75BF4254-16F5-5F6A-3A25-EF4C5F8EA5B4}"/>
              </a:ext>
            </a:extLst>
          </p:cNvPr>
          <p:cNvSpPr/>
          <p:nvPr/>
        </p:nvSpPr>
        <p:spPr>
          <a:xfrm>
            <a:off x="10517878" y="4356008"/>
            <a:ext cx="473394" cy="32400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TerSecPrx7">
            <a:extLst>
              <a:ext uri="{FF2B5EF4-FFF2-40B4-BE49-F238E27FC236}">
                <a16:creationId xmlns:a16="http://schemas.microsoft.com/office/drawing/2014/main" id="{B7750139-038B-A9E6-99DF-46D3A36FA12B}"/>
              </a:ext>
            </a:extLst>
          </p:cNvPr>
          <p:cNvSpPr/>
          <p:nvPr/>
        </p:nvSpPr>
        <p:spPr>
          <a:xfrm>
            <a:off x="8907954" y="4293144"/>
            <a:ext cx="1553444" cy="432000"/>
          </a:xfrm>
          <a:prstGeom prst="rect">
            <a:avLst/>
          </a:prstGeom>
          <a:solidFill>
            <a:srgbClr val="FFD2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85 000 €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8" name="TerSecTx6">
            <a:extLst>
              <a:ext uri="{FF2B5EF4-FFF2-40B4-BE49-F238E27FC236}">
                <a16:creationId xmlns:a16="http://schemas.microsoft.com/office/drawing/2014/main" id="{0978CA7B-AC75-62A8-EC9D-07F4FAEA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9333" y="2998952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endParaRPr lang="fr-FR" altLang="fr-FR" sz="18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0" name="TerSecPrx6">
            <a:extLst>
              <a:ext uri="{FF2B5EF4-FFF2-40B4-BE49-F238E27FC236}">
                <a16:creationId xmlns:a16="http://schemas.microsoft.com/office/drawing/2014/main" id="{30DCBC93-6FCD-C730-931C-F0F8615AE59D}"/>
              </a:ext>
            </a:extLst>
          </p:cNvPr>
          <p:cNvSpPr/>
          <p:nvPr/>
        </p:nvSpPr>
        <p:spPr>
          <a:xfrm>
            <a:off x="8902782" y="2997000"/>
            <a:ext cx="1553444" cy="432000"/>
          </a:xfrm>
          <a:prstGeom prst="rect">
            <a:avLst/>
          </a:prstGeom>
          <a:solidFill>
            <a:srgbClr val="FFD2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85 200 €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1" name="TerSecLib1">
            <a:extLst>
              <a:ext uri="{FF2B5EF4-FFF2-40B4-BE49-F238E27FC236}">
                <a16:creationId xmlns:a16="http://schemas.microsoft.com/office/drawing/2014/main" id="{C94059D0-A474-DCF7-4935-95929AB4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23" y="1037878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Grenoble Grésivaudan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2" name="TerSecLib4">
            <a:extLst>
              <a:ext uri="{FF2B5EF4-FFF2-40B4-BE49-F238E27FC236}">
                <a16:creationId xmlns:a16="http://schemas.microsoft.com/office/drawing/2014/main" id="{B699A126-7602-D877-4A04-407143CD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23" y="4926310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Gapençais-Champsaur (05)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3" name="TerSecLib3">
            <a:extLst>
              <a:ext uri="{FF2B5EF4-FFF2-40B4-BE49-F238E27FC236}">
                <a16:creationId xmlns:a16="http://schemas.microsoft.com/office/drawing/2014/main" id="{130D88DC-2291-6926-EB34-F0D3D253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99" y="3630166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Isere Rhodanienne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4" name="TerSecLib2">
            <a:extLst>
              <a:ext uri="{FF2B5EF4-FFF2-40B4-BE49-F238E27FC236}">
                <a16:creationId xmlns:a16="http://schemas.microsoft.com/office/drawing/2014/main" id="{1D5B67BB-AB44-0CA3-D7D1-95E52B48F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23" y="2334022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Nord Isère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5" name="TerSecLib5">
            <a:extLst>
              <a:ext uri="{FF2B5EF4-FFF2-40B4-BE49-F238E27FC236}">
                <a16:creationId xmlns:a16="http://schemas.microsoft.com/office/drawing/2014/main" id="{4D5D6A14-832A-4C6C-B45C-51C57AC2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993" y="1037878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Voironnais-Saint Marcellin (38)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6" name="TerSecLib8">
            <a:extLst>
              <a:ext uri="{FF2B5EF4-FFF2-40B4-BE49-F238E27FC236}">
                <a16:creationId xmlns:a16="http://schemas.microsoft.com/office/drawing/2014/main" id="{4F37AFBB-D6C5-B057-0C13-558B1E48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993" y="4926310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Nord Drôme (26)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7" name="TerSecLib7">
            <a:extLst>
              <a:ext uri="{FF2B5EF4-FFF2-40B4-BE49-F238E27FC236}">
                <a16:creationId xmlns:a16="http://schemas.microsoft.com/office/drawing/2014/main" id="{D00EF76B-EC55-24A6-A210-974B9F390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699" y="3630166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Romans (26)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8" name="TerSecLib6">
            <a:extLst>
              <a:ext uri="{FF2B5EF4-FFF2-40B4-BE49-F238E27FC236}">
                <a16:creationId xmlns:a16="http://schemas.microsoft.com/office/drawing/2014/main" id="{78104900-2A7F-0A87-3E89-DF7132ED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993" y="2334022"/>
            <a:ext cx="287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Plaine de Montélimar (26)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42D1C712-EB3B-7452-61A5-8606FA173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00" y="124471"/>
            <a:ext cx="1121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Terrains à bâtir - </a:t>
            </a:r>
            <a:r>
              <a:rPr lang="fr-FR" altLang="fr-FR" sz="24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Prix de vente médians et évolutions sur 1 an par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F99374-2174-31F9-C8EE-3C3269F1734A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90F2B2-4604-4BB4-B610-9DB52847F24F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0BF02B-5E33-464F-C678-06112EBA3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13" y="132767"/>
            <a:ext cx="386387" cy="381945"/>
          </a:xfrm>
          <a:prstGeom prst="rect">
            <a:avLst/>
          </a:prstGeom>
        </p:spPr>
      </p:pic>
      <p:sp>
        <p:nvSpPr>
          <p:cNvPr id="9" name="CartoPrixSecTER">
            <a:extLst>
              <a:ext uri="{FF2B5EF4-FFF2-40B4-BE49-F238E27FC236}">
                <a16:creationId xmlns:a16="http://schemas.microsoft.com/office/drawing/2014/main" id="{A3E2CA09-A3C1-2383-144A-CC91FE22F4DF}"/>
              </a:ext>
            </a:extLst>
          </p:cNvPr>
          <p:cNvSpPr/>
          <p:nvPr/>
        </p:nvSpPr>
        <p:spPr>
          <a:xfrm>
            <a:off x="3763978" y="999468"/>
            <a:ext cx="5021820" cy="50218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rSecTx5">
            <a:extLst>
              <a:ext uri="{FF2B5EF4-FFF2-40B4-BE49-F238E27FC236}">
                <a16:creationId xmlns:a16="http://schemas.microsoft.com/office/drawing/2014/main" id="{E2FF69D5-1A95-1254-2E72-B94D7F822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1203" y="2975617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i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n.s.*</a:t>
            </a:r>
            <a:endParaRPr lang="fr-FR" altLang="fr-FR" sz="1800" i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1" name="TerSecTx5">
            <a:extLst>
              <a:ext uri="{FF2B5EF4-FFF2-40B4-BE49-F238E27FC236}">
                <a16:creationId xmlns:a16="http://schemas.microsoft.com/office/drawing/2014/main" id="{8D077620-F34F-39D5-4A25-BEF770D4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090" y="6464904"/>
            <a:ext cx="1639841" cy="40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1600" i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* non significative</a:t>
            </a:r>
            <a:endParaRPr lang="fr-FR" altLang="fr-FR" sz="1400" i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2" name="TerSecTx5">
            <a:extLst>
              <a:ext uri="{FF2B5EF4-FFF2-40B4-BE49-F238E27FC236}">
                <a16:creationId xmlns:a16="http://schemas.microsoft.com/office/drawing/2014/main" id="{00B09194-FF79-1C9E-4609-332F5786D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42" y="1645801"/>
            <a:ext cx="1101675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fr-FR" altLang="fr-FR" sz="2000" i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n.s.*</a:t>
            </a:r>
            <a:endParaRPr lang="fr-FR" altLang="fr-FR" sz="1800" i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6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ynthese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2" name="ZoneTexte 19">
            <a:extLst>
              <a:ext uri="{FF2B5EF4-FFF2-40B4-BE49-F238E27FC236}">
                <a16:creationId xmlns:a16="http://schemas.microsoft.com/office/drawing/2014/main" id="{ED444243-08F0-B200-8CC3-D7AF5083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325" y="2392742"/>
            <a:ext cx="3573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Appartements anciens</a:t>
            </a:r>
          </a:p>
        </p:txBody>
      </p:sp>
      <p:sp>
        <p:nvSpPr>
          <p:cNvPr id="3" name="PrxMedAPA">
            <a:extLst>
              <a:ext uri="{FF2B5EF4-FFF2-40B4-BE49-F238E27FC236}">
                <a16:creationId xmlns:a16="http://schemas.microsoft.com/office/drawing/2014/main" id="{CCB0B146-3C9F-FC8F-4FEF-89DC400799E6}"/>
              </a:ext>
            </a:extLst>
          </p:cNvPr>
          <p:cNvSpPr/>
          <p:nvPr/>
        </p:nvSpPr>
        <p:spPr>
          <a:xfrm>
            <a:off x="2675887" y="2943935"/>
            <a:ext cx="1628777" cy="384397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2 390 </a:t>
            </a:r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€/m²</a:t>
            </a:r>
          </a:p>
        </p:txBody>
      </p:sp>
      <p:sp>
        <p:nvSpPr>
          <p:cNvPr id="4" name="FlcEvolAPA">
            <a:extLst>
              <a:ext uri="{FF2B5EF4-FFF2-40B4-BE49-F238E27FC236}">
                <a16:creationId xmlns:a16="http://schemas.microsoft.com/office/drawing/2014/main" id="{8C729775-71D6-DD0E-E5AD-5C02439B0788}"/>
              </a:ext>
            </a:extLst>
          </p:cNvPr>
          <p:cNvSpPr/>
          <p:nvPr/>
        </p:nvSpPr>
        <p:spPr>
          <a:xfrm rot="18900000">
            <a:off x="4551173" y="3057529"/>
            <a:ext cx="258545" cy="2145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5DDC91FA-4BF4-09B3-0696-9D3EC884D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287" y="2380804"/>
            <a:ext cx="3282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Maisons anciennes</a:t>
            </a:r>
          </a:p>
        </p:txBody>
      </p:sp>
      <p:sp>
        <p:nvSpPr>
          <p:cNvPr id="8" name="ZoneTexte 19">
            <a:extLst>
              <a:ext uri="{FF2B5EF4-FFF2-40B4-BE49-F238E27FC236}">
                <a16:creationId xmlns:a16="http://schemas.microsoft.com/office/drawing/2014/main" id="{5390700F-74A0-BD14-8E74-0DAB9B9A9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287" y="4344078"/>
            <a:ext cx="3282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Terrains à bâtir</a:t>
            </a:r>
          </a:p>
        </p:txBody>
      </p:sp>
      <p:sp>
        <p:nvSpPr>
          <p:cNvPr id="9" name="TxEvolAPA">
            <a:extLst>
              <a:ext uri="{FF2B5EF4-FFF2-40B4-BE49-F238E27FC236}">
                <a16:creationId xmlns:a16="http://schemas.microsoft.com/office/drawing/2014/main" id="{9ACC8885-774F-B927-A806-433F52138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718" y="2908619"/>
            <a:ext cx="1525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+5,3%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42B352F-AF05-51A0-E3BD-2296EC7D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630" y="4342470"/>
            <a:ext cx="3573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Appartements neufs</a:t>
            </a:r>
          </a:p>
        </p:txBody>
      </p:sp>
      <p:sp>
        <p:nvSpPr>
          <p:cNvPr id="19" name="PrxMedAPN">
            <a:extLst>
              <a:ext uri="{FF2B5EF4-FFF2-40B4-BE49-F238E27FC236}">
                <a16:creationId xmlns:a16="http://schemas.microsoft.com/office/drawing/2014/main" id="{ED999C2D-16AE-BCD3-FC5A-8FA5FECF69C6}"/>
              </a:ext>
            </a:extLst>
          </p:cNvPr>
          <p:cNvSpPr/>
          <p:nvPr/>
        </p:nvSpPr>
        <p:spPr>
          <a:xfrm>
            <a:off x="2675924" y="4893663"/>
            <a:ext cx="1628777" cy="384397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3 950 </a:t>
            </a:r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€/m²</a:t>
            </a:r>
          </a:p>
        </p:txBody>
      </p:sp>
      <p:sp>
        <p:nvSpPr>
          <p:cNvPr id="22" name="TxEvolAPN">
            <a:extLst>
              <a:ext uri="{FF2B5EF4-FFF2-40B4-BE49-F238E27FC236}">
                <a16:creationId xmlns:a16="http://schemas.microsoft.com/office/drawing/2014/main" id="{ACBAA660-3044-2567-7F5B-61C99BE9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734" y="4858347"/>
            <a:ext cx="1525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+7,2%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3" name="FlcEvolAPN">
            <a:extLst>
              <a:ext uri="{FF2B5EF4-FFF2-40B4-BE49-F238E27FC236}">
                <a16:creationId xmlns:a16="http://schemas.microsoft.com/office/drawing/2014/main" id="{A56C35A3-FAF6-29F9-9002-4F5A39D27FC2}"/>
              </a:ext>
            </a:extLst>
          </p:cNvPr>
          <p:cNvSpPr/>
          <p:nvPr/>
        </p:nvSpPr>
        <p:spPr>
          <a:xfrm rot="18900000">
            <a:off x="4538874" y="4995936"/>
            <a:ext cx="258545" cy="2145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TxEvolMAA">
            <a:extLst>
              <a:ext uri="{FF2B5EF4-FFF2-40B4-BE49-F238E27FC236}">
                <a16:creationId xmlns:a16="http://schemas.microsoft.com/office/drawing/2014/main" id="{11B62593-98A6-3939-8A83-9553C08DA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740" y="2908053"/>
            <a:ext cx="1525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+3,2%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6" name="FlcEvolMAA">
            <a:extLst>
              <a:ext uri="{FF2B5EF4-FFF2-40B4-BE49-F238E27FC236}">
                <a16:creationId xmlns:a16="http://schemas.microsoft.com/office/drawing/2014/main" id="{DC715513-6D40-53A2-6F0A-023DBEDD76BA}"/>
              </a:ext>
            </a:extLst>
          </p:cNvPr>
          <p:cNvSpPr/>
          <p:nvPr/>
        </p:nvSpPr>
        <p:spPr>
          <a:xfrm rot="18900000">
            <a:off x="9752045" y="3049771"/>
            <a:ext cx="258545" cy="2145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PrxMedTER">
            <a:extLst>
              <a:ext uri="{FF2B5EF4-FFF2-40B4-BE49-F238E27FC236}">
                <a16:creationId xmlns:a16="http://schemas.microsoft.com/office/drawing/2014/main" id="{34444719-E00C-77F7-CDDB-354AEA053F5F}"/>
              </a:ext>
            </a:extLst>
          </p:cNvPr>
          <p:cNvSpPr/>
          <p:nvPr/>
        </p:nvSpPr>
        <p:spPr>
          <a:xfrm>
            <a:off x="7877924" y="4894102"/>
            <a:ext cx="1628777" cy="384397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94 000 €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FlcEvolTER">
            <a:extLst>
              <a:ext uri="{FF2B5EF4-FFF2-40B4-BE49-F238E27FC236}">
                <a16:creationId xmlns:a16="http://schemas.microsoft.com/office/drawing/2014/main" id="{082574C8-8F38-AF9B-DD76-E3D4306C4B76}"/>
              </a:ext>
            </a:extLst>
          </p:cNvPr>
          <p:cNvSpPr/>
          <p:nvPr/>
        </p:nvSpPr>
        <p:spPr>
          <a:xfrm rot="18900000">
            <a:off x="9753534" y="4997328"/>
            <a:ext cx="258545" cy="2145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TxEvolTER">
            <a:extLst>
              <a:ext uri="{FF2B5EF4-FFF2-40B4-BE49-F238E27FC236}">
                <a16:creationId xmlns:a16="http://schemas.microsoft.com/office/drawing/2014/main" id="{A5E5709A-203D-3BC1-5581-7F9EF971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740" y="4858428"/>
            <a:ext cx="1525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+11%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6" name="PrxMedMAA">
            <a:extLst>
              <a:ext uri="{FF2B5EF4-FFF2-40B4-BE49-F238E27FC236}">
                <a16:creationId xmlns:a16="http://schemas.microsoft.com/office/drawing/2014/main" id="{B10734D2-3A7C-E620-4E28-B8F6E0D9CD34}"/>
              </a:ext>
            </a:extLst>
          </p:cNvPr>
          <p:cNvSpPr/>
          <p:nvPr/>
        </p:nvSpPr>
        <p:spPr>
          <a:xfrm>
            <a:off x="7877172" y="2944554"/>
            <a:ext cx="1628777" cy="384397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72000" rIns="90000" bIns="36000"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261 000 €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D5609D0D-C9F8-2FF9-CF59-6C5090C51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245" y="2399564"/>
            <a:ext cx="934858" cy="934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DFE28B1-7E38-FBDD-36C5-C6E295962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9325" y="2398254"/>
            <a:ext cx="936000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E1B2240-42D8-8A91-0B3C-8BF908804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87" y="4343253"/>
            <a:ext cx="931876" cy="93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357ADB4E-6702-7A90-4C43-1F0655580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9325" y="4345333"/>
            <a:ext cx="935999" cy="931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16033DB9-20BA-BC9D-99E5-55708E657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51" y="1448522"/>
            <a:ext cx="10701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Prix médians et évolutions sur 1 an</a:t>
            </a:r>
            <a:endParaRPr lang="fr-FR" altLang="fr-FR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ListeDeptCA">
            <a:extLst>
              <a:ext uri="{FF2B5EF4-FFF2-40B4-BE49-F238E27FC236}">
                <a16:creationId xmlns:a16="http://schemas.microsoft.com/office/drawing/2014/main" id="{ADE3EC15-C986-4913-E336-026BD0EAE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46" y="740046"/>
            <a:ext cx="1085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fr-FR" altLang="fr-FR" b="1">
                <a:latin typeface="Gill Sans MT" panose="020B0502020104020203" pitchFamily="34" charset="0"/>
                <a:cs typeface="Lucida Sans Unicode" panose="020B0602030504020204" pitchFamily="34" charset="0"/>
              </a:rPr>
              <a:t>Hautes-Alpes, Drôme, Isère</a:t>
            </a:r>
            <a:endParaRPr lang="fr-FR" altLang="fr-FR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ZoneTexte 4">
            <a:extLst>
              <a:ext uri="{FF2B5EF4-FFF2-40B4-BE49-F238E27FC236}">
                <a16:creationId xmlns:a16="http://schemas.microsoft.com/office/drawing/2014/main" id="{A1F3D87F-6AB7-73E2-C208-56D17B54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17" y="124471"/>
            <a:ext cx="1121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Synthèse prix</a:t>
            </a:r>
            <a:endParaRPr lang="fr-FR" altLang="fr-FR" sz="2400" b="1" dirty="0">
              <a:solidFill>
                <a:srgbClr val="4474F5"/>
              </a:solidFill>
              <a:latin typeface="Bodoni MT" panose="020706030806060202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C569C9-D686-ADBB-C4DC-D8FD041DAAF5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24ED6-731F-7B2D-5A2D-7E6E5CAF288A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3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yntheseProf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6033DB9-20BA-BC9D-99E5-55708E657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51" y="1448522"/>
            <a:ext cx="28355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Origine géographique des acquéreurs la plus représentée</a:t>
            </a:r>
            <a:endParaRPr lang="fr-FR" altLang="fr-FR" sz="2800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1082500-86DC-A2BE-4714-F0A36D92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09" y="1258359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9">
            <a:extLst>
              <a:ext uri="{FF2B5EF4-FFF2-40B4-BE49-F238E27FC236}">
                <a16:creationId xmlns:a16="http://schemas.microsoft.com/office/drawing/2014/main" id="{A9BB0F7B-CD87-7D80-B927-04B171EF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120" y="1460369"/>
            <a:ext cx="22208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Même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département</a:t>
            </a:r>
          </a:p>
        </p:txBody>
      </p:sp>
      <p:sp>
        <p:nvSpPr>
          <p:cNvPr id="16" name="ModeOrigTx">
            <a:extLst>
              <a:ext uri="{FF2B5EF4-FFF2-40B4-BE49-F238E27FC236}">
                <a16:creationId xmlns:a16="http://schemas.microsoft.com/office/drawing/2014/main" id="{AC5C3B23-2751-BDDE-E9AF-845E7A55A016}"/>
              </a:ext>
            </a:extLst>
          </p:cNvPr>
          <p:cNvSpPr/>
          <p:nvPr/>
        </p:nvSpPr>
        <p:spPr>
          <a:xfrm>
            <a:off x="4911683" y="2317073"/>
            <a:ext cx="984292" cy="854508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71%</a:t>
            </a:r>
            <a:endParaRPr lang="fr-FR" sz="3200" b="1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ZoneTexte">
            <a:extLst>
              <a:ext uri="{FF2B5EF4-FFF2-40B4-BE49-F238E27FC236}">
                <a16:creationId xmlns:a16="http://schemas.microsoft.com/office/drawing/2014/main" id="{59E3F7E8-138F-DDB6-E4CF-3F06CAAFB5D8}"/>
              </a:ext>
            </a:extLst>
          </p:cNvPr>
          <p:cNvSpPr/>
          <p:nvPr/>
        </p:nvSpPr>
        <p:spPr>
          <a:xfrm>
            <a:off x="4911683" y="3299705"/>
            <a:ext cx="984292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10446B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71%</a:t>
            </a:r>
            <a:r>
              <a:rPr lang="fr-FR" sz="1600" baseline="30000" dirty="0">
                <a:solidFill>
                  <a:srgbClr val="10446B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(1)</a:t>
            </a:r>
            <a:endParaRPr lang="fr-FR" baseline="30000" dirty="0">
              <a:solidFill>
                <a:srgbClr val="10446B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ZoneTexte">
            <a:extLst>
              <a:ext uri="{FF2B5EF4-FFF2-40B4-BE49-F238E27FC236}">
                <a16:creationId xmlns:a16="http://schemas.microsoft.com/office/drawing/2014/main" id="{47729378-D8B2-5ACF-AD59-D9D62133440A}"/>
              </a:ext>
            </a:extLst>
          </p:cNvPr>
          <p:cNvSpPr/>
          <p:nvPr/>
        </p:nvSpPr>
        <p:spPr>
          <a:xfrm>
            <a:off x="8791575" y="6330818"/>
            <a:ext cx="2457002" cy="343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10446B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Rappel chiffres Province</a:t>
            </a:r>
          </a:p>
        </p:txBody>
      </p:sp>
      <p:sp>
        <p:nvSpPr>
          <p:cNvPr id="25" name="ZoneTexte 1">
            <a:extLst>
              <a:ext uri="{FF2B5EF4-FFF2-40B4-BE49-F238E27FC236}">
                <a16:creationId xmlns:a16="http://schemas.microsoft.com/office/drawing/2014/main" id="{E0F18846-E663-D4AD-BD30-D23F35AB9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049" y="6252325"/>
            <a:ext cx="4190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400" i="1" dirty="0">
                <a:solidFill>
                  <a:srgbClr val="898989"/>
                </a:solidFill>
                <a:latin typeface="Gill Sans MT" panose="020B0502020104020203" pitchFamily="34" charset="0"/>
                <a:ea typeface="Verdana" pitchFamily="34" charset="0"/>
                <a:cs typeface="Lucida Sans Unicode" panose="020B0602030504020204" pitchFamily="34" charset="0"/>
              </a:rPr>
              <a:t>(1) Originaire du même département</a:t>
            </a:r>
          </a:p>
          <a:p>
            <a:r>
              <a:rPr lang="fr-FR" altLang="fr-FR" sz="1400" i="1" dirty="0">
                <a:solidFill>
                  <a:srgbClr val="898989"/>
                </a:solidFill>
                <a:latin typeface="Gill Sans MT" panose="020B0502020104020203" pitchFamily="34" charset="0"/>
                <a:ea typeface="Verdana" pitchFamily="34" charset="0"/>
                <a:cs typeface="Lucida Sans Unicode" panose="020B0602030504020204" pitchFamily="34" charset="0"/>
              </a:rPr>
              <a:t>(2) Uniquement sur les logements anciens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34C229F-C556-1DE5-D66F-92145BF4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00" y="1600567"/>
            <a:ext cx="2835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Durée de détention</a:t>
            </a:r>
            <a:r>
              <a:rPr lang="fr-FR" altLang="fr-FR" sz="1800" baseline="30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(2)</a:t>
            </a:r>
            <a:r>
              <a:rPr lang="fr-FR" altLang="fr-FR" sz="2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 moyenne des vendeurs</a:t>
            </a:r>
            <a:endParaRPr lang="fr-FR" altLang="fr-FR" sz="2800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2DE836CC-BEED-D82C-6F8F-0EDFAB643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5" y="1061967"/>
            <a:ext cx="172878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">
            <a:extLst>
              <a:ext uri="{FF2B5EF4-FFF2-40B4-BE49-F238E27FC236}">
                <a16:creationId xmlns:a16="http://schemas.microsoft.com/office/drawing/2014/main" id="{58DA27AF-F319-B216-735F-74BCAB1E3C44}"/>
              </a:ext>
            </a:extLst>
          </p:cNvPr>
          <p:cNvSpPr/>
          <p:nvPr/>
        </p:nvSpPr>
        <p:spPr>
          <a:xfrm>
            <a:off x="9196350" y="3299705"/>
            <a:ext cx="1947846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10446B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11 ans et 11 mois</a:t>
            </a:r>
            <a:endParaRPr lang="fr-FR" baseline="30000" dirty="0">
              <a:solidFill>
                <a:srgbClr val="10446B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MoyDureeLib">
            <a:extLst>
              <a:ext uri="{FF2B5EF4-FFF2-40B4-BE49-F238E27FC236}">
                <a16:creationId xmlns:a16="http://schemas.microsoft.com/office/drawing/2014/main" id="{2362D1BD-D64F-2908-8160-4FC0F0D2B7BB}"/>
              </a:ext>
            </a:extLst>
          </p:cNvPr>
          <p:cNvSpPr/>
          <p:nvPr/>
        </p:nvSpPr>
        <p:spPr>
          <a:xfrm>
            <a:off x="9196350" y="2317073"/>
            <a:ext cx="1535914" cy="854508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11 ans et 9 mois</a:t>
            </a:r>
            <a:endParaRPr lang="fr-FR" sz="2400" b="1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" name="ZoneTexte 19">
            <a:extLst>
              <a:ext uri="{FF2B5EF4-FFF2-40B4-BE49-F238E27FC236}">
                <a16:creationId xmlns:a16="http://schemas.microsoft.com/office/drawing/2014/main" id="{9D64D3FB-1C65-19E8-B284-9DBB4A7ED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352" y="4076189"/>
            <a:ext cx="2720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Moins de 40 ans</a:t>
            </a:r>
          </a:p>
        </p:txBody>
      </p:sp>
      <p:sp>
        <p:nvSpPr>
          <p:cNvPr id="37" name="ModeAge1">
            <a:extLst>
              <a:ext uri="{FF2B5EF4-FFF2-40B4-BE49-F238E27FC236}">
                <a16:creationId xmlns:a16="http://schemas.microsoft.com/office/drawing/2014/main" id="{D527FC39-E0D8-54CF-EF09-76728C5E0F99}"/>
              </a:ext>
            </a:extLst>
          </p:cNvPr>
          <p:cNvSpPr/>
          <p:nvPr/>
        </p:nvSpPr>
        <p:spPr>
          <a:xfrm>
            <a:off x="2324915" y="4524766"/>
            <a:ext cx="984292" cy="854508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45%</a:t>
            </a:r>
            <a:endParaRPr lang="fr-FR" sz="3200" b="1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" name="ZoneTexte">
            <a:extLst>
              <a:ext uri="{FF2B5EF4-FFF2-40B4-BE49-F238E27FC236}">
                <a16:creationId xmlns:a16="http://schemas.microsoft.com/office/drawing/2014/main" id="{74BE4CFF-7484-400C-7756-D54B5109F027}"/>
              </a:ext>
            </a:extLst>
          </p:cNvPr>
          <p:cNvSpPr/>
          <p:nvPr/>
        </p:nvSpPr>
        <p:spPr>
          <a:xfrm>
            <a:off x="2324915" y="5507398"/>
            <a:ext cx="984292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10446B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42%</a:t>
            </a:r>
            <a:endParaRPr lang="fr-FR" baseline="30000" dirty="0">
              <a:solidFill>
                <a:srgbClr val="10446B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44D7ADA2-0A6F-5F6A-F5F5-55225B5F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96" y="3969357"/>
            <a:ext cx="984292" cy="9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19">
            <a:extLst>
              <a:ext uri="{FF2B5EF4-FFF2-40B4-BE49-F238E27FC236}">
                <a16:creationId xmlns:a16="http://schemas.microsoft.com/office/drawing/2014/main" id="{6CC19790-9FDF-63CC-DC31-F77040779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937" y="4076189"/>
            <a:ext cx="2121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40 à 60 ans</a:t>
            </a:r>
          </a:p>
        </p:txBody>
      </p:sp>
      <p:sp>
        <p:nvSpPr>
          <p:cNvPr id="41" name="ModeAge2">
            <a:extLst>
              <a:ext uri="{FF2B5EF4-FFF2-40B4-BE49-F238E27FC236}">
                <a16:creationId xmlns:a16="http://schemas.microsoft.com/office/drawing/2014/main" id="{DAD03EC2-E6F2-1203-B91F-1DBE141CBC68}"/>
              </a:ext>
            </a:extLst>
          </p:cNvPr>
          <p:cNvSpPr/>
          <p:nvPr/>
        </p:nvSpPr>
        <p:spPr>
          <a:xfrm>
            <a:off x="6244500" y="4524766"/>
            <a:ext cx="984292" cy="854508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37%</a:t>
            </a:r>
            <a:endParaRPr lang="fr-FR" sz="3200" b="1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ZoneTexte">
            <a:extLst>
              <a:ext uri="{FF2B5EF4-FFF2-40B4-BE49-F238E27FC236}">
                <a16:creationId xmlns:a16="http://schemas.microsoft.com/office/drawing/2014/main" id="{DE292921-25BF-6C3F-F515-A4AFF799A9E3}"/>
              </a:ext>
            </a:extLst>
          </p:cNvPr>
          <p:cNvSpPr/>
          <p:nvPr/>
        </p:nvSpPr>
        <p:spPr>
          <a:xfrm>
            <a:off x="6244500" y="5507398"/>
            <a:ext cx="984292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10446B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37%</a:t>
            </a:r>
            <a:endParaRPr lang="fr-FR" baseline="30000" dirty="0">
              <a:solidFill>
                <a:srgbClr val="10446B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CEEE91FF-3246-EA83-3024-A4008CF6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81" y="3969357"/>
            <a:ext cx="984292" cy="9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19">
            <a:extLst>
              <a:ext uri="{FF2B5EF4-FFF2-40B4-BE49-F238E27FC236}">
                <a16:creationId xmlns:a16="http://schemas.microsoft.com/office/drawing/2014/main" id="{2628A59D-77A4-1885-7D5C-24802E1D1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910" y="4076189"/>
            <a:ext cx="2720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60 ans et plus</a:t>
            </a:r>
          </a:p>
        </p:txBody>
      </p:sp>
      <p:sp>
        <p:nvSpPr>
          <p:cNvPr id="46" name="ModeAge3">
            <a:extLst>
              <a:ext uri="{FF2B5EF4-FFF2-40B4-BE49-F238E27FC236}">
                <a16:creationId xmlns:a16="http://schemas.microsoft.com/office/drawing/2014/main" id="{E65209F1-D837-F548-6A6B-72D227F120F4}"/>
              </a:ext>
            </a:extLst>
          </p:cNvPr>
          <p:cNvSpPr/>
          <p:nvPr/>
        </p:nvSpPr>
        <p:spPr>
          <a:xfrm>
            <a:off x="9565473" y="4524766"/>
            <a:ext cx="984292" cy="854508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18%</a:t>
            </a:r>
            <a:endParaRPr lang="fr-FR" sz="3200" b="1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7" name="ZoneTexte">
            <a:extLst>
              <a:ext uri="{FF2B5EF4-FFF2-40B4-BE49-F238E27FC236}">
                <a16:creationId xmlns:a16="http://schemas.microsoft.com/office/drawing/2014/main" id="{AC63421D-8A16-7D1C-BAE9-821275B62F79}"/>
              </a:ext>
            </a:extLst>
          </p:cNvPr>
          <p:cNvSpPr/>
          <p:nvPr/>
        </p:nvSpPr>
        <p:spPr>
          <a:xfrm>
            <a:off x="9565473" y="5507398"/>
            <a:ext cx="984292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10446B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20%</a:t>
            </a:r>
            <a:endParaRPr lang="fr-FR" baseline="30000" dirty="0">
              <a:solidFill>
                <a:srgbClr val="10446B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A6D3F236-136B-E76A-9B72-1EF3AAF1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54" y="3969357"/>
            <a:ext cx="984292" cy="9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steDeptCA">
            <a:extLst>
              <a:ext uri="{FF2B5EF4-FFF2-40B4-BE49-F238E27FC236}">
                <a16:creationId xmlns:a16="http://schemas.microsoft.com/office/drawing/2014/main" id="{40497B27-1136-B52F-73D0-BEF59488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46" y="740046"/>
            <a:ext cx="1085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fr-FR" altLang="fr-FR" b="1">
                <a:latin typeface="Gill Sans MT" panose="020B0502020104020203" pitchFamily="34" charset="0"/>
                <a:cs typeface="Lucida Sans Unicode" panose="020B0602030504020204" pitchFamily="34" charset="0"/>
              </a:rPr>
              <a:t>Hautes-Alpes, Drôme, Isère</a:t>
            </a:r>
            <a:endParaRPr lang="fr-FR" altLang="fr-FR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D5CAA2E5-15DA-FCE7-DB5D-937B42733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17" y="124471"/>
            <a:ext cx="1121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Profil des intervenants</a:t>
            </a:r>
            <a:endParaRPr lang="fr-FR" altLang="fr-FR" sz="2400" b="1" dirty="0">
              <a:solidFill>
                <a:srgbClr val="4474F5"/>
              </a:solidFill>
              <a:latin typeface="Bodoni MT" panose="020706030806060202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67044-AD22-2991-8D4B-2FB5C309DE0D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E79EA-E91D-973D-66AA-1C33576C13E1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331840-85BF-0CC7-AF87-1D612E01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51" y="3524800"/>
            <a:ext cx="2835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Gill Sans MT" panose="020B0502020104020203" pitchFamily="34" charset="0"/>
                <a:cs typeface="Lucida Sans Unicode" panose="020B0602030504020204" pitchFamily="34" charset="0"/>
              </a:rPr>
              <a:t>Âge des acquéreurs :</a:t>
            </a:r>
            <a:endParaRPr lang="fr-FR" altLang="fr-FR" sz="2800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2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cran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700AB9-7BD5-8482-34EB-C144981639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345F14-904E-2D50-871B-EBA874C8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732" y="2710412"/>
            <a:ext cx="1742535" cy="16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ol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426826" y="124471"/>
            <a:ext cx="112395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Volumes de ventes et indices des logements anciens</a:t>
            </a:r>
          </a:p>
        </p:txBody>
      </p:sp>
      <p:sp>
        <p:nvSpPr>
          <p:cNvPr id="14" name="ListeDeptCA"/>
          <p:cNvSpPr txBox="1">
            <a:spLocks noChangeArrowheads="1"/>
          </p:cNvSpPr>
          <p:nvPr/>
        </p:nvSpPr>
        <p:spPr bwMode="auto">
          <a:xfrm>
            <a:off x="534071" y="747608"/>
            <a:ext cx="11402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fr-FR" altLang="fr-FR" b="1">
                <a:latin typeface="Gill Sans MT" panose="020B0502020104020203" pitchFamily="34" charset="0"/>
                <a:cs typeface="Lucida Sans Unicode" panose="020B0602030504020204" pitchFamily="34" charset="0"/>
              </a:rPr>
              <a:t>Hautes-Alpes, Drôme, Isère</a:t>
            </a:r>
            <a:endParaRPr lang="fr-FR" altLang="fr-FR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4071" y="1334061"/>
            <a:ext cx="244870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1600" i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Nb de ventes annuelles</a:t>
            </a:r>
          </a:p>
        </p:txBody>
      </p:sp>
      <p:sp>
        <p:nvSpPr>
          <p:cNvPr id="18" name="ZoneTexte 1"/>
          <p:cNvSpPr txBox="1">
            <a:spLocks noChangeArrowheads="1"/>
          </p:cNvSpPr>
          <p:nvPr/>
        </p:nvSpPr>
        <p:spPr bwMode="auto">
          <a:xfrm>
            <a:off x="534071" y="6252325"/>
            <a:ext cx="4165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400" i="1" dirty="0">
                <a:solidFill>
                  <a:srgbClr val="898989"/>
                </a:solidFill>
                <a:latin typeface="Gill Sans MT" panose="020B0502020104020203" pitchFamily="34" charset="0"/>
                <a:ea typeface="Verdana" pitchFamily="34" charset="0"/>
                <a:cs typeface="Lucida Sans Unicode" panose="020B0602030504020204" pitchFamily="34" charset="0"/>
              </a:rPr>
              <a:t>Indices séries brutes</a:t>
            </a:r>
          </a:p>
          <a:p>
            <a:r>
              <a:rPr lang="fr-FR" altLang="fr-FR" sz="1400" i="1" dirty="0">
                <a:solidFill>
                  <a:srgbClr val="898989"/>
                </a:solidFill>
                <a:latin typeface="Gill Sans MT" panose="020B0502020104020203" pitchFamily="34" charset="0"/>
                <a:ea typeface="Verdana" pitchFamily="34" charset="0"/>
                <a:cs typeface="Lucida Sans Unicode" panose="020B0602030504020204" pitchFamily="34" charset="0"/>
              </a:rPr>
              <a:t>Base 100 : moyenne annuelle 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13760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670435-3CC4-C873-EDF6-27BEBFD66679}"/>
              </a:ext>
            </a:extLst>
          </p:cNvPr>
          <p:cNvSpPr txBox="1"/>
          <p:nvPr/>
        </p:nvSpPr>
        <p:spPr>
          <a:xfrm>
            <a:off x="9217712" y="1334061"/>
            <a:ext cx="2448703" cy="33855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fr-FR" sz="1600" i="1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Indice de prix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D0493C-CC4E-DB8B-1592-96AD32069B23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799CE9-AA9E-420D-74C4-8EFD2B22E893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511440"/>
              </p:ext>
            </p:extLst>
          </p:nvPr>
        </p:nvGraphicFramePr>
        <p:xfrm>
          <a:off x="355109" y="1754256"/>
          <a:ext cx="11402553" cy="416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043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95472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3" name="ZoneTexte 1">
            <a:extLst>
              <a:ext uri="{FF2B5EF4-FFF2-40B4-BE49-F238E27FC236}">
                <a16:creationId xmlns:a16="http://schemas.microsoft.com/office/drawing/2014/main" id="{E10B791A-1FBA-4FCC-A21C-8E2AE629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1" y="6358827"/>
            <a:ext cx="7057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Période d'étude des volumes : du 1</a:t>
            </a:r>
            <a:r>
              <a:rPr lang="fr-FR" sz="1400" i="1" baseline="30000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er</a:t>
            </a: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 juillet 2022 au 30 juin 2023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85A00BC8-7893-A1E6-50A8-836498BF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76" y="124471"/>
            <a:ext cx="10701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Volumes de ventes : évolutions annuelles</a:t>
            </a:r>
          </a:p>
        </p:txBody>
      </p:sp>
      <p:sp>
        <p:nvSpPr>
          <p:cNvPr id="9" name="ListeDeptCA">
            <a:extLst>
              <a:ext uri="{FF2B5EF4-FFF2-40B4-BE49-F238E27FC236}">
                <a16:creationId xmlns:a16="http://schemas.microsoft.com/office/drawing/2014/main" id="{E7E8BD63-9DE1-E19D-3E7A-19B9B345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24" y="738083"/>
            <a:ext cx="1085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fr-FR" altLang="fr-FR" b="1">
                <a:latin typeface="Gill Sans MT" panose="020B0502020104020203" pitchFamily="34" charset="0"/>
                <a:cs typeface="Lucida Sans Unicode" panose="020B0602030504020204" pitchFamily="34" charset="0"/>
              </a:rPr>
              <a:t>Hautes-Alpes, Drôme, Isère</a:t>
            </a:r>
            <a:endParaRPr lang="fr-FR" altLang="fr-FR" b="1" dirty="0"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TxVolTBC">
            <a:extLst>
              <a:ext uri="{FF2B5EF4-FFF2-40B4-BE49-F238E27FC236}">
                <a16:creationId xmlns:a16="http://schemas.microsoft.com/office/drawing/2014/main" id="{CBAF1A97-3D78-01FD-3EE2-372AE3C75806}"/>
              </a:ext>
            </a:extLst>
          </p:cNvPr>
          <p:cNvSpPr/>
          <p:nvPr/>
        </p:nvSpPr>
        <p:spPr>
          <a:xfrm>
            <a:off x="5891163" y="4966914"/>
            <a:ext cx="2320685" cy="947200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algn="ctr" fontAlgn="auto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-18%</a:t>
            </a:r>
            <a:endParaRPr lang="fr-FR" sz="4000" b="1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FlVolTBC">
            <a:extLst>
              <a:ext uri="{FF2B5EF4-FFF2-40B4-BE49-F238E27FC236}">
                <a16:creationId xmlns:a16="http://schemas.microsoft.com/office/drawing/2014/main" id="{F7CFF2B5-4F4E-5575-512C-DF68AEBA5FBB}"/>
              </a:ext>
            </a:extLst>
          </p:cNvPr>
          <p:cNvSpPr/>
          <p:nvPr/>
        </p:nvSpPr>
        <p:spPr>
          <a:xfrm rot="2700000">
            <a:off x="6004939" y="5295834"/>
            <a:ext cx="448249" cy="37193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ZoneTexte 19">
            <a:extLst>
              <a:ext uri="{FF2B5EF4-FFF2-40B4-BE49-F238E27FC236}">
                <a16:creationId xmlns:a16="http://schemas.microsoft.com/office/drawing/2014/main" id="{6266307A-6542-D09D-1CB8-308561A9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262" y="5103419"/>
            <a:ext cx="1931921" cy="76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Tous biens confondus</a:t>
            </a:r>
          </a:p>
        </p:txBody>
      </p:sp>
      <p:sp>
        <p:nvSpPr>
          <p:cNvPr id="19" name="ZoneTexte 19">
            <a:extLst>
              <a:ext uri="{FF2B5EF4-FFF2-40B4-BE49-F238E27FC236}">
                <a16:creationId xmlns:a16="http://schemas.microsoft.com/office/drawing/2014/main" id="{717FCF65-6E36-72DB-28C6-8355B8BB6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100" y="1943827"/>
            <a:ext cx="3900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Appartements anciens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85F9B23-0178-B2A9-5F54-BF50576F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062" y="1931889"/>
            <a:ext cx="3900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Appartements neufs</a:t>
            </a:r>
          </a:p>
        </p:txBody>
      </p:sp>
      <p:sp>
        <p:nvSpPr>
          <p:cNvPr id="21" name="ZoneTexte 19">
            <a:extLst>
              <a:ext uri="{FF2B5EF4-FFF2-40B4-BE49-F238E27FC236}">
                <a16:creationId xmlns:a16="http://schemas.microsoft.com/office/drawing/2014/main" id="{3C9851FE-E750-7B04-3329-DE1ACFDF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100" y="3392995"/>
            <a:ext cx="3900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Maisons anciennes</a:t>
            </a:r>
          </a:p>
        </p:txBody>
      </p:sp>
      <p:sp>
        <p:nvSpPr>
          <p:cNvPr id="22" name="ZoneTexte 19">
            <a:extLst>
              <a:ext uri="{FF2B5EF4-FFF2-40B4-BE49-F238E27FC236}">
                <a16:creationId xmlns:a16="http://schemas.microsoft.com/office/drawing/2014/main" id="{5C1C9678-499A-4F66-95DD-BC78C998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062" y="3363508"/>
            <a:ext cx="3900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Terrains à bâtir</a:t>
            </a:r>
          </a:p>
        </p:txBody>
      </p:sp>
      <p:sp>
        <p:nvSpPr>
          <p:cNvPr id="23" name="Rect">
            <a:extLst>
              <a:ext uri="{FF2B5EF4-FFF2-40B4-BE49-F238E27FC236}">
                <a16:creationId xmlns:a16="http://schemas.microsoft.com/office/drawing/2014/main" id="{33BC685B-63FA-BF7D-F7E1-B5E69875D922}"/>
              </a:ext>
            </a:extLst>
          </p:cNvPr>
          <p:cNvSpPr/>
          <p:nvPr/>
        </p:nvSpPr>
        <p:spPr>
          <a:xfrm>
            <a:off x="2802300" y="3817351"/>
            <a:ext cx="1553917" cy="608277"/>
          </a:xfrm>
          <a:prstGeom prst="rect">
            <a:avLst/>
          </a:prstGeom>
          <a:solidFill>
            <a:srgbClr val="4474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cs typeface="Lucida Sans Unicode" panose="020B0602030504020204" pitchFamily="34" charset="0"/>
            </a:endParaRPr>
          </a:p>
        </p:txBody>
      </p:sp>
      <p:sp>
        <p:nvSpPr>
          <p:cNvPr id="24" name="TxVolMAA">
            <a:extLst>
              <a:ext uri="{FF2B5EF4-FFF2-40B4-BE49-F238E27FC236}">
                <a16:creationId xmlns:a16="http://schemas.microsoft.com/office/drawing/2014/main" id="{34072158-8102-2A49-D55D-CD78D20D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34" y="3948222"/>
            <a:ext cx="1014262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-18%</a:t>
            </a:r>
            <a:endParaRPr lang="fr-FR" alt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5" name="FlVolMAA">
            <a:extLst>
              <a:ext uri="{FF2B5EF4-FFF2-40B4-BE49-F238E27FC236}">
                <a16:creationId xmlns:a16="http://schemas.microsoft.com/office/drawing/2014/main" id="{4C21231A-1B23-D2C0-B7AC-FB54A2E0A65B}"/>
              </a:ext>
            </a:extLst>
          </p:cNvPr>
          <p:cNvSpPr/>
          <p:nvPr/>
        </p:nvSpPr>
        <p:spPr>
          <a:xfrm rot="2700000">
            <a:off x="2869426" y="3982406"/>
            <a:ext cx="398297" cy="295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">
            <a:extLst>
              <a:ext uri="{FF2B5EF4-FFF2-40B4-BE49-F238E27FC236}">
                <a16:creationId xmlns:a16="http://schemas.microsoft.com/office/drawing/2014/main" id="{01097D56-F3B1-9E84-06A7-267AB5EEF204}"/>
              </a:ext>
            </a:extLst>
          </p:cNvPr>
          <p:cNvSpPr/>
          <p:nvPr/>
        </p:nvSpPr>
        <p:spPr>
          <a:xfrm>
            <a:off x="2802798" y="2371245"/>
            <a:ext cx="1553917" cy="608277"/>
          </a:xfrm>
          <a:prstGeom prst="rect">
            <a:avLst/>
          </a:prstGeom>
          <a:solidFill>
            <a:srgbClr val="4474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cs typeface="Lucida Sans Unicode" panose="020B0602030504020204" pitchFamily="34" charset="0"/>
            </a:endParaRPr>
          </a:p>
        </p:txBody>
      </p:sp>
      <p:sp>
        <p:nvSpPr>
          <p:cNvPr id="27" name="TxVolAPA">
            <a:extLst>
              <a:ext uri="{FF2B5EF4-FFF2-40B4-BE49-F238E27FC236}">
                <a16:creationId xmlns:a16="http://schemas.microsoft.com/office/drawing/2014/main" id="{DCAC3B3A-2FF4-8044-0F0C-4B89F95D2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34" y="2492591"/>
            <a:ext cx="1014262" cy="3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-13%</a:t>
            </a:r>
            <a:endParaRPr lang="fr-FR" alt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8" name="FlVolAPA">
            <a:extLst>
              <a:ext uri="{FF2B5EF4-FFF2-40B4-BE49-F238E27FC236}">
                <a16:creationId xmlns:a16="http://schemas.microsoft.com/office/drawing/2014/main" id="{C708094B-336B-D214-BA9E-5E42760674E0}"/>
              </a:ext>
            </a:extLst>
          </p:cNvPr>
          <p:cNvSpPr/>
          <p:nvPr/>
        </p:nvSpPr>
        <p:spPr>
          <a:xfrm rot="2700000">
            <a:off x="2895124" y="2541605"/>
            <a:ext cx="398297" cy="295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">
            <a:extLst>
              <a:ext uri="{FF2B5EF4-FFF2-40B4-BE49-F238E27FC236}">
                <a16:creationId xmlns:a16="http://schemas.microsoft.com/office/drawing/2014/main" id="{7A492CFA-8CB0-A0F8-9658-2BEA712FE037}"/>
              </a:ext>
            </a:extLst>
          </p:cNvPr>
          <p:cNvSpPr/>
          <p:nvPr/>
        </p:nvSpPr>
        <p:spPr>
          <a:xfrm>
            <a:off x="7961100" y="2377770"/>
            <a:ext cx="1553917" cy="608277"/>
          </a:xfrm>
          <a:prstGeom prst="rect">
            <a:avLst/>
          </a:prstGeom>
          <a:solidFill>
            <a:srgbClr val="4474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cs typeface="Lucida Sans Unicode" panose="020B0602030504020204" pitchFamily="34" charset="0"/>
            </a:endParaRPr>
          </a:p>
        </p:txBody>
      </p:sp>
      <p:sp>
        <p:nvSpPr>
          <p:cNvPr id="30" name="TxVolAPN">
            <a:extLst>
              <a:ext uri="{FF2B5EF4-FFF2-40B4-BE49-F238E27FC236}">
                <a16:creationId xmlns:a16="http://schemas.microsoft.com/office/drawing/2014/main" id="{45E3C99B-811C-02D8-186C-76F170C5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921" y="2499116"/>
            <a:ext cx="1133991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-17%</a:t>
            </a:r>
            <a:endParaRPr lang="fr-FR" alt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1" name="FlVolAPN">
            <a:extLst>
              <a:ext uri="{FF2B5EF4-FFF2-40B4-BE49-F238E27FC236}">
                <a16:creationId xmlns:a16="http://schemas.microsoft.com/office/drawing/2014/main" id="{8C2464E0-02AB-7FB1-C6B2-243C3C43FAAC}"/>
              </a:ext>
            </a:extLst>
          </p:cNvPr>
          <p:cNvSpPr/>
          <p:nvPr/>
        </p:nvSpPr>
        <p:spPr>
          <a:xfrm rot="2700000">
            <a:off x="8029889" y="2541605"/>
            <a:ext cx="398297" cy="295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">
            <a:extLst>
              <a:ext uri="{FF2B5EF4-FFF2-40B4-BE49-F238E27FC236}">
                <a16:creationId xmlns:a16="http://schemas.microsoft.com/office/drawing/2014/main" id="{834A5B0A-B8D8-E9D0-4300-97B933D1C4C8}"/>
              </a:ext>
            </a:extLst>
          </p:cNvPr>
          <p:cNvSpPr/>
          <p:nvPr/>
        </p:nvSpPr>
        <p:spPr>
          <a:xfrm>
            <a:off x="7959803" y="3817351"/>
            <a:ext cx="1553917" cy="608277"/>
          </a:xfrm>
          <a:prstGeom prst="rect">
            <a:avLst/>
          </a:prstGeom>
          <a:solidFill>
            <a:srgbClr val="4474F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cs typeface="Lucida Sans Unicode" panose="020B0602030504020204" pitchFamily="34" charset="0"/>
            </a:endParaRPr>
          </a:p>
        </p:txBody>
      </p:sp>
      <p:sp>
        <p:nvSpPr>
          <p:cNvPr id="33" name="TxVolTER">
            <a:extLst>
              <a:ext uri="{FF2B5EF4-FFF2-40B4-BE49-F238E27FC236}">
                <a16:creationId xmlns:a16="http://schemas.microsoft.com/office/drawing/2014/main" id="{C86E2784-A2F1-0E9A-4D61-618B4FAE6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625" y="3949442"/>
            <a:ext cx="1135288" cy="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-36%</a:t>
            </a:r>
            <a:endParaRPr lang="fr-FR" alt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2" name="FlVolTER">
            <a:extLst>
              <a:ext uri="{FF2B5EF4-FFF2-40B4-BE49-F238E27FC236}">
                <a16:creationId xmlns:a16="http://schemas.microsoft.com/office/drawing/2014/main" id="{CC3781CA-543D-FACF-91CB-75DE60B82C70}"/>
              </a:ext>
            </a:extLst>
          </p:cNvPr>
          <p:cNvSpPr/>
          <p:nvPr/>
        </p:nvSpPr>
        <p:spPr>
          <a:xfrm rot="2700000">
            <a:off x="8028592" y="3982406"/>
            <a:ext cx="398297" cy="295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94D6713A-FE1E-62C5-42CD-6F3AE30E7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010" y="2043523"/>
            <a:ext cx="931876" cy="93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72024D0E-EB86-8907-3A74-35935ACB5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00" y="2044665"/>
            <a:ext cx="934858" cy="934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D82EC610-BEB4-1359-9F6A-60A226653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00" y="3482261"/>
            <a:ext cx="936000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50751D87-8028-AA61-B31F-C39AAF809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9700" y="3485989"/>
            <a:ext cx="935999" cy="931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37677A-8CAC-4A35-6877-AC2FF85B5A42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84B2B-3656-4D01-684E-85FEF8393E1D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9A76A-6744-58E4-EDF3-3BB94DDF95C6}"/>
              </a:ext>
            </a:extLst>
          </p:cNvPr>
          <p:cNvSpPr/>
          <p:nvPr/>
        </p:nvSpPr>
        <p:spPr>
          <a:xfrm>
            <a:off x="534071" y="4711004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ol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82812" y="6356350"/>
            <a:ext cx="2743200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15191" y="1266921"/>
            <a:ext cx="76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5480B3"/>
                </a:solidFill>
                <a:latin typeface="Gill Sans MT" panose="020B0502020104020203" pitchFamily="34" charset="0"/>
              </a:rPr>
              <a:t>-18%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19749" y="1282729"/>
            <a:ext cx="76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A01B"/>
                </a:solidFill>
                <a:latin typeface="Gill Sans MT" panose="020B0502020104020203" pitchFamily="34" charset="0"/>
              </a:rPr>
              <a:t>-15%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08203" y="1298537"/>
            <a:ext cx="76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D0445D"/>
                </a:solidFill>
                <a:latin typeface="Gill Sans MT" panose="020B0502020104020203" pitchFamily="34" charset="0"/>
              </a:rPr>
              <a:t>-18%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55270" y="1217977"/>
            <a:ext cx="1840863" cy="4449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fr-FR" sz="1400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Évolutions sur un an</a:t>
            </a:r>
          </a:p>
          <a:p>
            <a:pPr algn="r">
              <a:lnSpc>
                <a:spcPts val="1400"/>
              </a:lnSpc>
            </a:pPr>
            <a:r>
              <a:rPr lang="fr-FR" sz="1000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(2023 T2 / 2022 T2)</a:t>
            </a:r>
          </a:p>
        </p:txBody>
      </p:sp>
      <p:sp>
        <p:nvSpPr>
          <p:cNvPr id="12" name="ZoneTexte15">
            <a:extLst>
              <a:ext uri="{FF2B5EF4-FFF2-40B4-BE49-F238E27FC236}">
                <a16:creationId xmlns:a16="http://schemas.microsoft.com/office/drawing/2014/main" id="{D3AFD010-BDD1-7947-F2C2-740583B30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1" y="728558"/>
            <a:ext cx="11402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fr-FR" altLang="fr-FR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Volumes de ventes annuels et évolutions sur un an (tous types de biens confondus)</a:t>
            </a:r>
          </a:p>
        </p:txBody>
      </p:sp>
      <p:sp>
        <p:nvSpPr>
          <p:cNvPr id="15" name="ZoneTexte 1">
            <a:extLst>
              <a:ext uri="{FF2B5EF4-FFF2-40B4-BE49-F238E27FC236}">
                <a16:creationId xmlns:a16="http://schemas.microsoft.com/office/drawing/2014/main" id="{87348F70-BB40-EE42-A591-4C091BA3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1" y="6358827"/>
            <a:ext cx="7057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Période d'étude des volumes arrêtée au 30 juin 2023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0B07C394-F0EE-AEB5-5A94-CE1524675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76" y="124471"/>
            <a:ext cx="10701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Volumes de ventes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7258E2-7C50-7638-8532-2CA97E173D80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27B20A-ECA8-DFE0-B475-36E19CFCFA09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2" name="graphVolZoom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096717"/>
              </p:ext>
            </p:extLst>
          </p:nvPr>
        </p:nvGraphicFramePr>
        <p:xfrm>
          <a:off x="635000" y="1582411"/>
          <a:ext cx="10372725" cy="471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dR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49752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6" name="TxIndRegAPA">
            <a:extLst>
              <a:ext uri="{FF2B5EF4-FFF2-40B4-BE49-F238E27FC236}">
                <a16:creationId xmlns:a16="http://schemas.microsoft.com/office/drawing/2014/main" id="{B1EE8CBA-163C-CBBC-D65D-DB673246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1" y="3013350"/>
            <a:ext cx="1219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+1,4%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DE70714-F242-6A77-DDBD-6C83DB0FE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999" y="1924109"/>
            <a:ext cx="648000" cy="648000"/>
          </a:xfrm>
          <a:prstGeom prst="rect">
            <a:avLst/>
          </a:prstGeom>
        </p:spPr>
      </p:pic>
      <p:sp>
        <p:nvSpPr>
          <p:cNvPr id="19" name="ZoneTexte 19">
            <a:extLst>
              <a:ext uri="{FF2B5EF4-FFF2-40B4-BE49-F238E27FC236}">
                <a16:creationId xmlns:a16="http://schemas.microsoft.com/office/drawing/2014/main" id="{E541E50F-B743-C940-426D-7BA4C383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471" y="1866308"/>
            <a:ext cx="2308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Appartements anciens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CE6D1F2-46E8-245A-0A9F-406889DD6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836" y="1905217"/>
            <a:ext cx="648000" cy="648000"/>
          </a:xfrm>
          <a:prstGeom prst="rect">
            <a:avLst/>
          </a:prstGeom>
        </p:spPr>
      </p:pic>
      <p:sp>
        <p:nvSpPr>
          <p:cNvPr id="21" name="ZoneTexte 19">
            <a:extLst>
              <a:ext uri="{FF2B5EF4-FFF2-40B4-BE49-F238E27FC236}">
                <a16:creationId xmlns:a16="http://schemas.microsoft.com/office/drawing/2014/main" id="{F7018F05-704E-EF22-D56B-4B48F17E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672" y="1847258"/>
            <a:ext cx="2308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4474F5"/>
                </a:solidFill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Maisons anciennes</a:t>
            </a:r>
          </a:p>
        </p:txBody>
      </p:sp>
      <p:sp>
        <p:nvSpPr>
          <p:cNvPr id="22" name="ListeDeptCA">
            <a:extLst>
              <a:ext uri="{FF2B5EF4-FFF2-40B4-BE49-F238E27FC236}">
                <a16:creationId xmlns:a16="http://schemas.microsoft.com/office/drawing/2014/main" id="{66AA5AAA-8372-6851-7C50-F68C88FC9ED3}"/>
              </a:ext>
            </a:extLst>
          </p:cNvPr>
          <p:cNvSpPr/>
          <p:nvPr/>
        </p:nvSpPr>
        <p:spPr>
          <a:xfrm>
            <a:off x="1752463" y="2748923"/>
            <a:ext cx="2686188" cy="1009230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Hautes-Alpes, Drôme, Isère</a:t>
            </a:r>
            <a:endParaRPr lang="fr-FR" altLang="fr-FR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ZoneTexte">
            <a:extLst>
              <a:ext uri="{FF2B5EF4-FFF2-40B4-BE49-F238E27FC236}">
                <a16:creationId xmlns:a16="http://schemas.microsoft.com/office/drawing/2014/main" id="{0BB3B4DB-5480-0E0D-5E7C-84929A30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1" y="4428215"/>
            <a:ext cx="1219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+1,4%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124107-403A-26E2-F6C3-853E613949C4}"/>
              </a:ext>
            </a:extLst>
          </p:cNvPr>
          <p:cNvSpPr/>
          <p:nvPr/>
        </p:nvSpPr>
        <p:spPr>
          <a:xfrm>
            <a:off x="1752463" y="4427658"/>
            <a:ext cx="2686188" cy="43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Province</a:t>
            </a:r>
            <a:endParaRPr lang="fr-FR" altLang="fr-FR" sz="1400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5" name="TxIndRegMAA">
            <a:extLst>
              <a:ext uri="{FF2B5EF4-FFF2-40B4-BE49-F238E27FC236}">
                <a16:creationId xmlns:a16="http://schemas.microsoft.com/office/drawing/2014/main" id="{82611C47-C9DE-DA0E-B430-E2E8AA92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368" y="3036623"/>
            <a:ext cx="1219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-0,3%</a:t>
            </a:r>
            <a:endParaRPr lang="fr-FR" altLang="fr-FR" sz="2400" b="1" dirty="0">
              <a:latin typeface="Gill Sans MT" panose="020B0502020104020203" pitchFamily="34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6" name="ListeDeptCA2">
            <a:extLst>
              <a:ext uri="{FF2B5EF4-FFF2-40B4-BE49-F238E27FC236}">
                <a16:creationId xmlns:a16="http://schemas.microsoft.com/office/drawing/2014/main" id="{581BFF5E-362C-6347-2283-D32B2F7918B8}"/>
              </a:ext>
            </a:extLst>
          </p:cNvPr>
          <p:cNvSpPr/>
          <p:nvPr/>
        </p:nvSpPr>
        <p:spPr>
          <a:xfrm>
            <a:off x="7647180" y="2772196"/>
            <a:ext cx="2666474" cy="1009230"/>
          </a:xfrm>
          <a:prstGeom prst="rect">
            <a:avLst/>
          </a:prstGeom>
          <a:solidFill>
            <a:srgbClr val="60C3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Hautes-Alpes, Drôme, Isère</a:t>
            </a:r>
            <a:endParaRPr lang="fr-FR" altLang="fr-FR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ZoneTexte">
            <a:extLst>
              <a:ext uri="{FF2B5EF4-FFF2-40B4-BE49-F238E27FC236}">
                <a16:creationId xmlns:a16="http://schemas.microsoft.com/office/drawing/2014/main" id="{FEA84A42-3049-CA2A-C830-FBE11E4A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368" y="4451488"/>
            <a:ext cx="1219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Gill Sans MT" panose="020B0502020104020203" pitchFamily="34" charset="0"/>
                <a:ea typeface="Cambria" panose="02040503050406030204" pitchFamily="18" charset="0"/>
                <a:cs typeface="Lucida Sans Unicode" panose="020B0602030504020204" pitchFamily="34" charset="0"/>
              </a:rPr>
              <a:t>-0,1%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5281D9-201E-D57A-928C-ABCCB6BA7A10}"/>
              </a:ext>
            </a:extLst>
          </p:cNvPr>
          <p:cNvSpPr/>
          <p:nvPr/>
        </p:nvSpPr>
        <p:spPr>
          <a:xfrm>
            <a:off x="7647180" y="4450931"/>
            <a:ext cx="2666474" cy="43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solidFill>
                  <a:schemeClr val="tx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Province</a:t>
            </a:r>
            <a:endParaRPr lang="fr-FR" altLang="fr-FR" sz="1400" dirty="0">
              <a:solidFill>
                <a:schemeClr val="tx1"/>
              </a:solidFill>
              <a:latin typeface="Gill Sans MT" panose="020B05020201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0" name="FlècheEvol">
            <a:extLst>
              <a:ext uri="{FF2B5EF4-FFF2-40B4-BE49-F238E27FC236}">
                <a16:creationId xmlns:a16="http://schemas.microsoft.com/office/drawing/2014/main" id="{A02D50C5-AC7E-AF61-3236-D76586965424}"/>
              </a:ext>
            </a:extLst>
          </p:cNvPr>
          <p:cNvSpPr/>
          <p:nvPr/>
        </p:nvSpPr>
        <p:spPr>
          <a:xfrm rot="18900000">
            <a:off x="5657903" y="4497047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FlècheEvol">
            <a:extLst>
              <a:ext uri="{FF2B5EF4-FFF2-40B4-BE49-F238E27FC236}">
                <a16:creationId xmlns:a16="http://schemas.microsoft.com/office/drawing/2014/main" id="{8C703EFF-6B0D-C7C9-E656-FE683E5BCEFC}"/>
              </a:ext>
            </a:extLst>
          </p:cNvPr>
          <p:cNvSpPr/>
          <p:nvPr/>
        </p:nvSpPr>
        <p:spPr>
          <a:xfrm>
            <a:off x="11517115" y="4504931"/>
            <a:ext cx="473394" cy="32400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lcIndRegAPA">
            <a:extLst>
              <a:ext uri="{FF2B5EF4-FFF2-40B4-BE49-F238E27FC236}">
                <a16:creationId xmlns:a16="http://schemas.microsoft.com/office/drawing/2014/main" id="{78AB8EA8-EFA9-2A4F-C846-F68EBA92541A}"/>
              </a:ext>
            </a:extLst>
          </p:cNvPr>
          <p:cNvSpPr/>
          <p:nvPr/>
        </p:nvSpPr>
        <p:spPr>
          <a:xfrm rot="18900000">
            <a:off x="5657903" y="3088040"/>
            <a:ext cx="473394" cy="324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FlcIndRegMAA">
            <a:extLst>
              <a:ext uri="{FF2B5EF4-FFF2-40B4-BE49-F238E27FC236}">
                <a16:creationId xmlns:a16="http://schemas.microsoft.com/office/drawing/2014/main" id="{6ADE6051-89B4-7669-7996-567AF0D12FD6}"/>
              </a:ext>
            </a:extLst>
          </p:cNvPr>
          <p:cNvSpPr/>
          <p:nvPr/>
        </p:nvSpPr>
        <p:spPr>
          <a:xfrm>
            <a:off x="11517115" y="3088040"/>
            <a:ext cx="473394" cy="324000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F9CC9CED-30B9-E33D-FBFE-01CBF3F68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76" y="124471"/>
            <a:ext cx="10701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Indices de prix : évolutions annuelles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92F77F-4120-A406-3AF4-9545A4C77236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98EBE-A870-96A1-E43F-4E8D15BD7F3B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E56218-1C1C-5153-039A-1993FB28E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1" y="6358827"/>
            <a:ext cx="7057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Période d'étude des indices arrêtée au 31 août 2023</a:t>
            </a:r>
          </a:p>
        </p:txBody>
      </p:sp>
    </p:spTree>
    <p:extLst>
      <p:ext uri="{BB962C8B-B14F-4D97-AF65-F5344CB8AC3E}">
        <p14:creationId xmlns:p14="http://schemas.microsoft.com/office/powerpoint/2010/main" val="114645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d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49752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FCC619-1627-DA34-7D0B-3F4E2BD61D02}"/>
              </a:ext>
            </a:extLst>
          </p:cNvPr>
          <p:cNvSpPr txBox="1"/>
          <p:nvPr/>
        </p:nvSpPr>
        <p:spPr>
          <a:xfrm>
            <a:off x="1825639" y="886038"/>
            <a:ext cx="1698918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fr-FR" sz="1400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Évolutions sur un an</a:t>
            </a:r>
          </a:p>
          <a:p>
            <a:pPr algn="r"/>
            <a:r>
              <a:rPr lang="fr-FR" sz="1050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(août 2023 / août 2022)</a:t>
            </a: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461E69AA-27AD-CBE7-4F10-350CA8ED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1" y="6277302"/>
            <a:ext cx="33784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Période d'étude des indices de prix arrêtée </a:t>
            </a:r>
          </a:p>
          <a:p>
            <a:pPr>
              <a:defRPr/>
            </a:pP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au 31 août 2023</a:t>
            </a:r>
          </a:p>
        </p:txBody>
      </p:sp>
      <p:sp>
        <p:nvSpPr>
          <p:cNvPr id="17" name="ZoneTexte 1">
            <a:extLst>
              <a:ext uri="{FF2B5EF4-FFF2-40B4-BE49-F238E27FC236}">
                <a16:creationId xmlns:a16="http://schemas.microsoft.com/office/drawing/2014/main" id="{A3387C90-E0C1-AD13-DE59-14CDBF451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969" y="6183514"/>
            <a:ext cx="699522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900" b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(Séries brutes non corrigées des variations saisonnières)</a:t>
            </a:r>
          </a:p>
          <a:p>
            <a:pPr algn="r">
              <a:defRPr/>
            </a:pPr>
            <a:r>
              <a:rPr lang="fr-FR" sz="900" spc="-60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Les évolutions calculées à partir des indices de prix sont exemptes d’effets liés à la qualité, la localisation et la taille des logements vendus. </a:t>
            </a:r>
          </a:p>
          <a:p>
            <a:pPr algn="r">
              <a:defRPr/>
            </a:pPr>
            <a:r>
              <a:rPr lang="fr-FR" sz="900" spc="-60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L’évolution du prix médian traduit non seulement l’effet de l’évolution des prix mais également une variation imputable au changement de comportement des acquéreurs.</a:t>
            </a:r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47F29697-8E2F-DEE3-39B8-D32122F09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76" y="124471"/>
            <a:ext cx="10701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Indices de prix : logements anciens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C90E21-264D-1F9D-5F4D-27A98EB6BAB9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213663-2106-BB17-A8F8-D8E3D9F03F69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78FB35-2FA7-0386-3145-E3D2C777D790}"/>
              </a:ext>
            </a:extLst>
          </p:cNvPr>
          <p:cNvSpPr txBox="1"/>
          <p:nvPr/>
        </p:nvSpPr>
        <p:spPr>
          <a:xfrm>
            <a:off x="4214694" y="1032814"/>
            <a:ext cx="76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5480B3"/>
                </a:solidFill>
                <a:latin typeface="Gill Sans MT" panose="020B0502020104020203" pitchFamily="34" charset="0"/>
              </a:rPr>
              <a:t>+2,3%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9986F0-FCA0-7E25-BA18-0D878FDC8A8B}"/>
              </a:ext>
            </a:extLst>
          </p:cNvPr>
          <p:cNvSpPr txBox="1"/>
          <p:nvPr/>
        </p:nvSpPr>
        <p:spPr>
          <a:xfrm>
            <a:off x="5764754" y="1032814"/>
            <a:ext cx="76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A01B"/>
                </a:solidFill>
                <a:latin typeface="Gill Sans MT" panose="020B0502020104020203" pitchFamily="34" charset="0"/>
              </a:rPr>
              <a:t>-0,9%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9EE2DE-B53D-B9EB-FA24-EF50A891506C}"/>
              </a:ext>
            </a:extLst>
          </p:cNvPr>
          <p:cNvSpPr txBox="1"/>
          <p:nvPr/>
        </p:nvSpPr>
        <p:spPr>
          <a:xfrm>
            <a:off x="7030470" y="1032814"/>
            <a:ext cx="76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D0445D"/>
                </a:solidFill>
                <a:latin typeface="Gill Sans MT" panose="020B0502020104020203" pitchFamily="34" charset="0"/>
              </a:rPr>
              <a:t>+0,5%</a:t>
            </a:r>
          </a:p>
        </p:txBody>
      </p:sp>
      <p:graphicFrame>
        <p:nvGraphicFramePr>
          <p:cNvPr id="8" name="graphIndLA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886423"/>
              </p:ext>
            </p:extLst>
          </p:nvPr>
        </p:nvGraphicFramePr>
        <p:xfrm>
          <a:off x="635000" y="1270000"/>
          <a:ext cx="1057275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98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Ev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3044" y="4322613"/>
            <a:ext cx="4778819" cy="17684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325200" y="831636"/>
            <a:ext cx="3402819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Drôme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200" y="1192429"/>
            <a:ext cx="3380070" cy="2990933"/>
          </a:xfrm>
          <a:prstGeom prst="rect">
            <a:avLst/>
          </a:prstGeom>
        </p:spPr>
      </p:pic>
      <p:sp>
        <p:nvSpPr>
          <p:cNvPr id="18" name="ZoneTexte 124">
            <a:extLst>
              <a:ext uri="{FF2B5EF4-FFF2-40B4-BE49-F238E27FC236}">
                <a16:creationId xmlns:a16="http://schemas.microsoft.com/office/drawing/2014/main" id="{E7BEB2B5-1733-2360-7BCB-F163DEDEB90B}"/>
              </a:ext>
            </a:extLst>
          </p:cNvPr>
          <p:cNvSpPr txBox="1"/>
          <p:nvPr/>
        </p:nvSpPr>
        <p:spPr>
          <a:xfrm>
            <a:off x="534071" y="6313834"/>
            <a:ext cx="10848304" cy="4739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"/>
              </a:lnSpc>
              <a:defRPr/>
            </a:pP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Sources : taux de crédit (Banque de France), DADS (INSEE). Hypothèse de calcul : taux d’assurance à 0,36% sans apport.</a:t>
            </a:r>
          </a:p>
          <a:p>
            <a:pPr rtl="0"/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Données calculées sur la base d’un remboursement mensuel correspondant au tiers du salaire départemental moyen sur une durée de 20 ans.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D95CEE-A3A6-AFEC-EBFA-0509819A8094}"/>
              </a:ext>
            </a:extLst>
          </p:cNvPr>
          <p:cNvSpPr/>
          <p:nvPr/>
        </p:nvSpPr>
        <p:spPr>
          <a:xfrm>
            <a:off x="1804244" y="1192429"/>
            <a:ext cx="1377439" cy="1425798"/>
          </a:xfrm>
          <a:prstGeom prst="rect">
            <a:avLst/>
          </a:prstGeom>
          <a:solidFill>
            <a:srgbClr val="75BA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conception, Rectangle, Graphique, Police&#10;&#10;Description générée automatiquement">
            <a:extLst>
              <a:ext uri="{FF2B5EF4-FFF2-40B4-BE49-F238E27FC236}">
                <a16:creationId xmlns:a16="http://schemas.microsoft.com/office/drawing/2014/main" id="{8DEB368E-DD1E-FDBA-149E-8001EC8B2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26" y="1718023"/>
            <a:ext cx="656737" cy="73986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73DB108-3F99-3554-B635-4B9ECE663842}"/>
              </a:ext>
            </a:extLst>
          </p:cNvPr>
          <p:cNvSpPr txBox="1"/>
          <p:nvPr/>
        </p:nvSpPr>
        <p:spPr>
          <a:xfrm>
            <a:off x="1748006" y="1299993"/>
            <a:ext cx="1494317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100" b="1" cap="all" dirty="0">
                <a:solidFill>
                  <a:schemeClr val="bg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Appartements </a:t>
            </a:r>
          </a:p>
          <a:p>
            <a:pPr algn="ctr">
              <a:defRPr/>
            </a:pPr>
            <a:r>
              <a:rPr lang="fr-FR" sz="1100" b="1" cap="all" dirty="0">
                <a:solidFill>
                  <a:schemeClr val="bg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anciens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91F93F-ADD7-1F12-A2CC-69B8FBAF863A}"/>
              </a:ext>
            </a:extLst>
          </p:cNvPr>
          <p:cNvSpPr/>
          <p:nvPr/>
        </p:nvSpPr>
        <p:spPr>
          <a:xfrm>
            <a:off x="1798180" y="2758480"/>
            <a:ext cx="1377439" cy="1425798"/>
          </a:xfrm>
          <a:prstGeom prst="rect">
            <a:avLst/>
          </a:prstGeom>
          <a:solidFill>
            <a:srgbClr val="75BA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706F58B-5933-E7BB-A13E-82F7164CA05D}"/>
              </a:ext>
            </a:extLst>
          </p:cNvPr>
          <p:cNvSpPr txBox="1"/>
          <p:nvPr/>
        </p:nvSpPr>
        <p:spPr>
          <a:xfrm>
            <a:off x="1741942" y="2866044"/>
            <a:ext cx="1494317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100" b="1" cap="all" dirty="0">
                <a:solidFill>
                  <a:schemeClr val="bg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Maisons </a:t>
            </a:r>
          </a:p>
          <a:p>
            <a:pPr algn="ctr">
              <a:defRPr/>
            </a:pPr>
            <a:r>
              <a:rPr lang="fr-FR" sz="1100" b="1" cap="all" dirty="0">
                <a:solidFill>
                  <a:schemeClr val="bg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anciennes</a:t>
            </a:r>
          </a:p>
        </p:txBody>
      </p:sp>
      <p:pic>
        <p:nvPicPr>
          <p:cNvPr id="28" name="Image 27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CB102271-4CB4-2E70-AC7A-18A63CF8D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65" y="3322446"/>
            <a:ext cx="739868" cy="723242"/>
          </a:xfrm>
          <a:prstGeom prst="rect">
            <a:avLst/>
          </a:prstGeom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C30A458F-25BB-5A35-E0CD-94FF2990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76" y="124471"/>
            <a:ext cx="10701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Évolution du pouvoir d’achat immobilier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73ED17-79AC-AFE6-66E9-341AEE32F1A7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995DF-3AE9-13DF-BC94-D437F1EE9100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88436A-DD46-FA22-23CC-E2A69A7A749B}"/>
              </a:ext>
            </a:extLst>
          </p:cNvPr>
          <p:cNvSpPr txBox="1"/>
          <p:nvPr/>
        </p:nvSpPr>
        <p:spPr>
          <a:xfrm>
            <a:off x="6848787" y="831636"/>
            <a:ext cx="3402819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Hautes-Alpes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8CC33F-E2A9-DF6C-F9BE-69BAB9594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8787" y="1192429"/>
            <a:ext cx="3380070" cy="29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13026" y="6356350"/>
            <a:ext cx="3386328" cy="365125"/>
          </a:xfrm>
        </p:spPr>
        <p:txBody>
          <a:bodyPr/>
          <a:lstStyle/>
          <a:p>
            <a:pPr>
              <a:defRPr/>
            </a:pPr>
            <a:fld id="{28F0AC01-1ADD-4174-BAA6-E4F0FB6F572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3044" y="4322613"/>
            <a:ext cx="4778819" cy="17684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389587" y="831636"/>
            <a:ext cx="4929839" cy="3693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latin typeface="Gill Sans MT" panose="020B0502020104020203" pitchFamily="34" charset="0"/>
                <a:cs typeface="Lucida Sans Unicode" panose="020B0602030504020204" pitchFamily="34" charset="0"/>
              </a:rPr>
              <a:t>Isère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607" y="1192429"/>
            <a:ext cx="3380070" cy="2990933"/>
          </a:xfrm>
          <a:prstGeom prst="rect">
            <a:avLst/>
          </a:prstGeom>
        </p:spPr>
      </p:pic>
      <p:sp>
        <p:nvSpPr>
          <p:cNvPr id="18" name="ZoneTexte 124">
            <a:extLst>
              <a:ext uri="{FF2B5EF4-FFF2-40B4-BE49-F238E27FC236}">
                <a16:creationId xmlns:a16="http://schemas.microsoft.com/office/drawing/2014/main" id="{E7BEB2B5-1733-2360-7BCB-F163DEDEB90B}"/>
              </a:ext>
            </a:extLst>
          </p:cNvPr>
          <p:cNvSpPr txBox="1"/>
          <p:nvPr/>
        </p:nvSpPr>
        <p:spPr>
          <a:xfrm>
            <a:off x="534071" y="6313834"/>
            <a:ext cx="10848304" cy="4739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"/>
              </a:lnSpc>
              <a:defRPr/>
            </a:pPr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Sources : taux de crédit (Banque de France), DADS (INSEE). Hypothèse de calcul : taux d’assurance à 0,36% sans apport.</a:t>
            </a:r>
          </a:p>
          <a:p>
            <a:pPr rtl="0"/>
            <a:r>
              <a:rPr lang="fr-FR" sz="1400" i="1" dirty="0">
                <a:solidFill>
                  <a:srgbClr val="898989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Données calculées sur la base d’un remboursement mensuel correspondant au tiers du salaire départemental moyen sur une durée de 20 ans.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D95CEE-A3A6-AFEC-EBFA-0509819A8094}"/>
              </a:ext>
            </a:extLst>
          </p:cNvPr>
          <p:cNvSpPr/>
          <p:nvPr/>
        </p:nvSpPr>
        <p:spPr>
          <a:xfrm>
            <a:off x="3395651" y="1192429"/>
            <a:ext cx="1377439" cy="1425798"/>
          </a:xfrm>
          <a:prstGeom prst="rect">
            <a:avLst/>
          </a:prstGeom>
          <a:solidFill>
            <a:srgbClr val="75BA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conception, Rectangle, Graphique, Police&#10;&#10;Description générée automatiquement">
            <a:extLst>
              <a:ext uri="{FF2B5EF4-FFF2-40B4-BE49-F238E27FC236}">
                <a16:creationId xmlns:a16="http://schemas.microsoft.com/office/drawing/2014/main" id="{8DEB368E-DD1E-FDBA-149E-8001EC8B2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33" y="1718023"/>
            <a:ext cx="656737" cy="73986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73DB108-3F99-3554-B635-4B9ECE663842}"/>
              </a:ext>
            </a:extLst>
          </p:cNvPr>
          <p:cNvSpPr txBox="1"/>
          <p:nvPr/>
        </p:nvSpPr>
        <p:spPr>
          <a:xfrm>
            <a:off x="3339413" y="1299993"/>
            <a:ext cx="1494317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100" b="1" cap="all" dirty="0">
                <a:solidFill>
                  <a:schemeClr val="bg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Appartements </a:t>
            </a:r>
          </a:p>
          <a:p>
            <a:pPr algn="ctr">
              <a:defRPr/>
            </a:pPr>
            <a:r>
              <a:rPr lang="fr-FR" sz="1100" b="1" cap="all" dirty="0">
                <a:solidFill>
                  <a:schemeClr val="bg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anciens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91F93F-ADD7-1F12-A2CC-69B8FBAF863A}"/>
              </a:ext>
            </a:extLst>
          </p:cNvPr>
          <p:cNvSpPr/>
          <p:nvPr/>
        </p:nvSpPr>
        <p:spPr>
          <a:xfrm>
            <a:off x="3389587" y="2758480"/>
            <a:ext cx="1377439" cy="1425798"/>
          </a:xfrm>
          <a:prstGeom prst="rect">
            <a:avLst/>
          </a:prstGeom>
          <a:solidFill>
            <a:srgbClr val="75BA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706F58B-5933-E7BB-A13E-82F7164CA05D}"/>
              </a:ext>
            </a:extLst>
          </p:cNvPr>
          <p:cNvSpPr txBox="1"/>
          <p:nvPr/>
        </p:nvSpPr>
        <p:spPr>
          <a:xfrm>
            <a:off x="3333349" y="2866044"/>
            <a:ext cx="1494317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100" b="1" cap="all" dirty="0">
                <a:solidFill>
                  <a:schemeClr val="bg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Maisons </a:t>
            </a:r>
          </a:p>
          <a:p>
            <a:pPr algn="ctr">
              <a:defRPr/>
            </a:pPr>
            <a:r>
              <a:rPr lang="fr-FR" sz="1100" b="1" cap="all" dirty="0">
                <a:solidFill>
                  <a:schemeClr val="bg1"/>
                </a:solidFill>
                <a:latin typeface="Gill Sans MT" panose="020B0502020104020203" pitchFamily="34" charset="0"/>
                <a:cs typeface="Lucida Sans Unicode" panose="020B0602030504020204" pitchFamily="34" charset="0"/>
              </a:rPr>
              <a:t>anciennes</a:t>
            </a:r>
          </a:p>
        </p:txBody>
      </p:sp>
      <p:pic>
        <p:nvPicPr>
          <p:cNvPr id="28" name="Image 27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CB102271-4CB4-2E70-AC7A-18A63CF8D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72" y="3322446"/>
            <a:ext cx="739868" cy="723242"/>
          </a:xfrm>
          <a:prstGeom prst="rect">
            <a:avLst/>
          </a:prstGeom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C30A458F-25BB-5A35-E0CD-94FF2990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76" y="124471"/>
            <a:ext cx="10701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rgbClr val="4474F5"/>
                </a:solidFill>
                <a:latin typeface="Bodoni MT" panose="02070603080606020203" pitchFamily="18" charset="0"/>
                <a:cs typeface="Lucida Sans Unicode" panose="020B0602030504020204" pitchFamily="34" charset="0"/>
              </a:rPr>
              <a:t>Évolution du pouvoir d’achat immobilier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73ED17-79AC-AFE6-66E9-341AEE32F1A7}"/>
              </a:ext>
            </a:extLst>
          </p:cNvPr>
          <p:cNvSpPr/>
          <p:nvPr/>
        </p:nvSpPr>
        <p:spPr>
          <a:xfrm>
            <a:off x="0" y="0"/>
            <a:ext cx="252000" cy="6858000"/>
          </a:xfrm>
          <a:prstGeom prst="rect">
            <a:avLst/>
          </a:prstGeom>
          <a:solidFill>
            <a:srgbClr val="447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995DF-3AE9-13DF-BC94-D437F1EE9100}"/>
              </a:ext>
            </a:extLst>
          </p:cNvPr>
          <p:cNvSpPr/>
          <p:nvPr/>
        </p:nvSpPr>
        <p:spPr>
          <a:xfrm>
            <a:off x="534071" y="633982"/>
            <a:ext cx="11307170" cy="45719"/>
          </a:xfrm>
          <a:prstGeom prst="rect">
            <a:avLst/>
          </a:prstGeom>
          <a:solidFill>
            <a:srgbClr val="447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54000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58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4E36F3F228C468D270CD12132E795" ma:contentTypeVersion="17" ma:contentTypeDescription="Crée un document." ma:contentTypeScope="" ma:versionID="93a82e445cd735d44169347deb32e507">
  <xsd:schema xmlns:xsd="http://www.w3.org/2001/XMLSchema" xmlns:xs="http://www.w3.org/2001/XMLSchema" xmlns:p="http://schemas.microsoft.com/office/2006/metadata/properties" xmlns:ns2="8fbe352d-2796-48d9-9232-4eb9c6ef3e0e" xmlns:ns3="b9738663-60be-40d6-a64c-77e3601610bd" targetNamespace="http://schemas.microsoft.com/office/2006/metadata/properties" ma:root="true" ma:fieldsID="983b97a3b450407892ce2071f9d6b59f" ns2:_="" ns3:_="">
    <xsd:import namespace="8fbe352d-2796-48d9-9232-4eb9c6ef3e0e"/>
    <xsd:import namespace="b9738663-60be-40d6-a64c-77e360161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e352d-2796-48d9-9232-4eb9c6ef3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8c294a38-8eca-4c4c-8c0f-5e0e876bd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38663-60be-40d6-a64c-77e360161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184609-36c3-4d00-99d0-2d7ebab38081}" ma:internalName="TaxCatchAll" ma:showField="CatchAllData" ma:web="b9738663-60be-40d6-a64c-77e360161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64A6BF-8CDD-4426-BF87-E58A7E089624}"/>
</file>

<file path=customXml/itemProps2.xml><?xml version="1.0" encoding="utf-8"?>
<ds:datastoreItem xmlns:ds="http://schemas.openxmlformats.org/officeDocument/2006/customXml" ds:itemID="{3BE167EF-145E-47F2-B73C-BC912E15918B}"/>
</file>

<file path=docMetadata/LabelInfo.xml><?xml version="1.0" encoding="utf-8"?>
<clbl:labelList xmlns:clbl="http://schemas.microsoft.com/office/2020/mipLabelMetadata">
  <clbl:label id="{d77b3947-54a8-4040-9a24-7c80cd4ab53c}" enabled="1" method="Standard" siteId="{ac46c831-4519-43f7-b460-6bbfc2b2584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1468</Words>
  <Application>Microsoft Office PowerPoint</Application>
  <PresentationFormat>Grand écran</PresentationFormat>
  <Paragraphs>379</Paragraphs>
  <Slides>24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Bodoni MT</vt:lpstr>
      <vt:lpstr>Calibri</vt:lpstr>
      <vt:lpstr>Calibri Light</vt:lpstr>
      <vt:lpstr>Gill Sans MT</vt:lpstr>
      <vt:lpstr>Lucida Sans Unicode</vt:lpstr>
      <vt:lpstr>Thème Office</vt:lpstr>
      <vt:lpstr>Les 4 jours du logement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MARTIN</dc:creator>
  <cp:lastModifiedBy>Etienne MARTIN</cp:lastModifiedBy>
  <cp:revision>130</cp:revision>
  <dcterms:created xsi:type="dcterms:W3CDTF">2023-07-21T10:41:20Z</dcterms:created>
  <dcterms:modified xsi:type="dcterms:W3CDTF">2023-11-16T16:43:45Z</dcterms:modified>
</cp:coreProperties>
</file>