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handoutMasterIdLst>
    <p:handoutMasterId r:id="rId127"/>
  </p:handoutMasterIdLst>
  <p:sldIdLst>
    <p:sldId id="480" r:id="rId2"/>
    <p:sldId id="481" r:id="rId3"/>
    <p:sldId id="258" r:id="rId4"/>
    <p:sldId id="327" r:id="rId5"/>
    <p:sldId id="434" r:id="rId6"/>
    <p:sldId id="304" r:id="rId7"/>
    <p:sldId id="308" r:id="rId8"/>
    <p:sldId id="316" r:id="rId9"/>
    <p:sldId id="446" r:id="rId10"/>
    <p:sldId id="322" r:id="rId11"/>
    <p:sldId id="305" r:id="rId12"/>
    <p:sldId id="306" r:id="rId13"/>
    <p:sldId id="320" r:id="rId14"/>
    <p:sldId id="309" r:id="rId15"/>
    <p:sldId id="310" r:id="rId16"/>
    <p:sldId id="311" r:id="rId17"/>
    <p:sldId id="312" r:id="rId18"/>
    <p:sldId id="317" r:id="rId19"/>
    <p:sldId id="318" r:id="rId20"/>
    <p:sldId id="319" r:id="rId21"/>
    <p:sldId id="315" r:id="rId22"/>
    <p:sldId id="261" r:id="rId23"/>
    <p:sldId id="291" r:id="rId24"/>
    <p:sldId id="295" r:id="rId25"/>
    <p:sldId id="296" r:id="rId26"/>
    <p:sldId id="323" r:id="rId27"/>
    <p:sldId id="284" r:id="rId28"/>
    <p:sldId id="435" r:id="rId29"/>
    <p:sldId id="290" r:id="rId30"/>
    <p:sldId id="297" r:id="rId31"/>
    <p:sldId id="298" r:id="rId32"/>
    <p:sldId id="285" r:id="rId33"/>
    <p:sldId id="286" r:id="rId34"/>
    <p:sldId id="287" r:id="rId35"/>
    <p:sldId id="299" r:id="rId36"/>
    <p:sldId id="276" r:id="rId37"/>
    <p:sldId id="263" r:id="rId38"/>
    <p:sldId id="324" r:id="rId39"/>
    <p:sldId id="268" r:id="rId40"/>
    <p:sldId id="292" r:id="rId41"/>
    <p:sldId id="293" r:id="rId42"/>
    <p:sldId id="277" r:id="rId43"/>
    <p:sldId id="429" r:id="rId44"/>
    <p:sldId id="281" r:id="rId45"/>
    <p:sldId id="282" r:id="rId46"/>
    <p:sldId id="279" r:id="rId47"/>
    <p:sldId id="288" r:id="rId48"/>
    <p:sldId id="289" r:id="rId49"/>
    <p:sldId id="476" r:id="rId50"/>
    <p:sldId id="477" r:id="rId51"/>
    <p:sldId id="449" r:id="rId52"/>
    <p:sldId id="450" r:id="rId53"/>
    <p:sldId id="451" r:id="rId54"/>
    <p:sldId id="452" r:id="rId55"/>
    <p:sldId id="453" r:id="rId56"/>
    <p:sldId id="454" r:id="rId57"/>
    <p:sldId id="478" r:id="rId58"/>
    <p:sldId id="456" r:id="rId59"/>
    <p:sldId id="457" r:id="rId60"/>
    <p:sldId id="458" r:id="rId61"/>
    <p:sldId id="479" r:id="rId62"/>
    <p:sldId id="460" r:id="rId63"/>
    <p:sldId id="461" r:id="rId64"/>
    <p:sldId id="462" r:id="rId65"/>
    <p:sldId id="463" r:id="rId66"/>
    <p:sldId id="464" r:id="rId67"/>
    <p:sldId id="465" r:id="rId68"/>
    <p:sldId id="466" r:id="rId69"/>
    <p:sldId id="467" r:id="rId70"/>
    <p:sldId id="468" r:id="rId71"/>
    <p:sldId id="469" r:id="rId72"/>
    <p:sldId id="470" r:id="rId73"/>
    <p:sldId id="471" r:id="rId74"/>
    <p:sldId id="472" r:id="rId75"/>
    <p:sldId id="473" r:id="rId76"/>
    <p:sldId id="474" r:id="rId77"/>
    <p:sldId id="475" r:id="rId78"/>
    <p:sldId id="482" r:id="rId79"/>
    <p:sldId id="483" r:id="rId80"/>
    <p:sldId id="484" r:id="rId81"/>
    <p:sldId id="485" r:id="rId82"/>
    <p:sldId id="486" r:id="rId83"/>
    <p:sldId id="487" r:id="rId84"/>
    <p:sldId id="488" r:id="rId85"/>
    <p:sldId id="489" r:id="rId86"/>
    <p:sldId id="490" r:id="rId87"/>
    <p:sldId id="491" r:id="rId88"/>
    <p:sldId id="492" r:id="rId89"/>
    <p:sldId id="493" r:id="rId90"/>
    <p:sldId id="494" r:id="rId91"/>
    <p:sldId id="495" r:id="rId92"/>
    <p:sldId id="496" r:id="rId93"/>
    <p:sldId id="497" r:id="rId94"/>
    <p:sldId id="498" r:id="rId95"/>
    <p:sldId id="499" r:id="rId96"/>
    <p:sldId id="500" r:id="rId97"/>
    <p:sldId id="501" r:id="rId98"/>
    <p:sldId id="502" r:id="rId99"/>
    <p:sldId id="503" r:id="rId100"/>
    <p:sldId id="504" r:id="rId101"/>
    <p:sldId id="505" r:id="rId102"/>
    <p:sldId id="506" r:id="rId103"/>
    <p:sldId id="507" r:id="rId104"/>
    <p:sldId id="508" r:id="rId105"/>
    <p:sldId id="509" r:id="rId106"/>
    <p:sldId id="510" r:id="rId107"/>
    <p:sldId id="511" r:id="rId108"/>
    <p:sldId id="512" r:id="rId109"/>
    <p:sldId id="513" r:id="rId110"/>
    <p:sldId id="514" r:id="rId111"/>
    <p:sldId id="515" r:id="rId112"/>
    <p:sldId id="516" r:id="rId113"/>
    <p:sldId id="517" r:id="rId114"/>
    <p:sldId id="518" r:id="rId115"/>
    <p:sldId id="519" r:id="rId116"/>
    <p:sldId id="520" r:id="rId117"/>
    <p:sldId id="521" r:id="rId118"/>
    <p:sldId id="522" r:id="rId119"/>
    <p:sldId id="523" r:id="rId120"/>
    <p:sldId id="524" r:id="rId121"/>
    <p:sldId id="525" r:id="rId122"/>
    <p:sldId id="526" r:id="rId123"/>
    <p:sldId id="527" r:id="rId124"/>
    <p:sldId id="528" r:id="rId125"/>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A4E"/>
    <a:srgbClr val="1911AE"/>
    <a:srgbClr val="D69586"/>
    <a:srgbClr val="F84A4F"/>
    <a:srgbClr val="F74B4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47" autoAdjust="0"/>
    <p:restoredTop sz="84077" autoAdjust="0"/>
  </p:normalViewPr>
  <p:slideViewPr>
    <p:cSldViewPr snapToGrid="0" snapToObjects="1">
      <p:cViewPr>
        <p:scale>
          <a:sx n="111" d="100"/>
          <a:sy n="111" d="100"/>
        </p:scale>
        <p:origin x="-72" y="-72"/>
      </p:cViewPr>
      <p:guideLst>
        <p:guide orient="horz" pos="2160"/>
        <p:guide pos="3840"/>
      </p:guideLst>
    </p:cSldViewPr>
  </p:slideViewPr>
  <p:notesTextViewPr>
    <p:cViewPr>
      <p:scale>
        <a:sx n="1" d="1"/>
        <a:sy n="1" d="1"/>
      </p:scale>
      <p:origin x="0" y="0"/>
    </p:cViewPr>
  </p:notesTextViewPr>
  <p:sorterViewPr>
    <p:cViewPr>
      <p:scale>
        <a:sx n="66" d="100"/>
        <a:sy n="66" d="100"/>
      </p:scale>
      <p:origin x="0" y="9168"/>
    </p:cViewPr>
  </p:sorterViewPr>
  <p:notesViewPr>
    <p:cSldViewPr snapToGrid="0" snapToObjects="1">
      <p:cViewPr varScale="1">
        <p:scale>
          <a:sx n="134" d="100"/>
          <a:sy n="134" d="100"/>
        </p:scale>
        <p:origin x="5408"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1E0C93BB-9414-CA4F-A14B-AD780011D79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dirty="0">
              <a:latin typeface="Calibri Light" panose="020F0302020204030204" pitchFamily="34" charset="0"/>
            </a:endParaRPr>
          </a:p>
        </p:txBody>
      </p:sp>
      <p:sp>
        <p:nvSpPr>
          <p:cNvPr id="3" name="Espace réservé de la date 2">
            <a:extLst>
              <a:ext uri="{FF2B5EF4-FFF2-40B4-BE49-F238E27FC236}">
                <a16:creationId xmlns:a16="http://schemas.microsoft.com/office/drawing/2014/main" xmlns="" id="{2E7AB11A-AE7F-2F43-8C82-B0376F3B3A33}"/>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E120BB60-1667-4444-A7A9-952A48B7DAFD}" type="datetimeFigureOut">
              <a:rPr lang="fr-FR" smtClean="0">
                <a:latin typeface="Calibri Light" panose="020F0302020204030204" pitchFamily="34" charset="0"/>
              </a:rPr>
              <a:t>28/01/2020</a:t>
            </a:fld>
            <a:endParaRPr lang="fr-FR" dirty="0">
              <a:latin typeface="Calibri Light" panose="020F0302020204030204" pitchFamily="34" charset="0"/>
            </a:endParaRPr>
          </a:p>
        </p:txBody>
      </p:sp>
      <p:sp>
        <p:nvSpPr>
          <p:cNvPr id="4" name="Espace réservé du pied de page 3">
            <a:extLst>
              <a:ext uri="{FF2B5EF4-FFF2-40B4-BE49-F238E27FC236}">
                <a16:creationId xmlns:a16="http://schemas.microsoft.com/office/drawing/2014/main" xmlns="" id="{0CF101DC-7276-964E-81A8-1A54F03FE97D}"/>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dirty="0">
              <a:latin typeface="Calibri Light" panose="020F0302020204030204" pitchFamily="34" charset="0"/>
            </a:endParaRPr>
          </a:p>
        </p:txBody>
      </p:sp>
      <p:sp>
        <p:nvSpPr>
          <p:cNvPr id="5" name="Espace réservé du numéro de diapositive 4">
            <a:extLst>
              <a:ext uri="{FF2B5EF4-FFF2-40B4-BE49-F238E27FC236}">
                <a16:creationId xmlns:a16="http://schemas.microsoft.com/office/drawing/2014/main" xmlns="" id="{3B46D90D-10A0-BC4B-9AFD-252A114DC6A3}"/>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631B1CE-24CC-B244-9762-C0E99C06554F}" type="slidenum">
              <a:rPr lang="fr-FR" smtClean="0">
                <a:latin typeface="Calibri Light" panose="020F0302020204030204" pitchFamily="34" charset="0"/>
              </a:rPr>
              <a:t>‹N°›</a:t>
            </a:fld>
            <a:endParaRPr lang="fr-FR" dirty="0">
              <a:latin typeface="Calibri Light" panose="020F0302020204030204" pitchFamily="34" charset="0"/>
            </a:endParaRPr>
          </a:p>
        </p:txBody>
      </p:sp>
    </p:spTree>
    <p:extLst>
      <p:ext uri="{BB962C8B-B14F-4D97-AF65-F5344CB8AC3E}">
        <p14:creationId xmlns:p14="http://schemas.microsoft.com/office/powerpoint/2010/main" val="2413815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b="0" i="0">
                <a:latin typeface="Calibri Light" panose="020F0302020204030204" pitchFamily="34" charset="0"/>
              </a:defRPr>
            </a:lvl1pPr>
          </a:lstStyle>
          <a:p>
            <a:endParaRPr lang="fr-FR" dirty="0"/>
          </a:p>
        </p:txBody>
      </p:sp>
      <p:sp>
        <p:nvSpPr>
          <p:cNvPr id="3" name="Espace réservé de la date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b="0" i="0">
                <a:latin typeface="Calibri Light" panose="020F0302020204030204" pitchFamily="34" charset="0"/>
              </a:defRPr>
            </a:lvl1pPr>
          </a:lstStyle>
          <a:p>
            <a:fld id="{9295DDC6-8C6D-4CEB-8F20-D085613430A2}" type="datetimeFigureOut">
              <a:rPr lang="fr-FR" smtClean="0"/>
              <a:pPr/>
              <a:t>28/01/2020</a:t>
            </a:fld>
            <a:endParaRPr lang="fr-FR" dirty="0"/>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b="0" i="0">
                <a:latin typeface="Calibri Light" panose="020F0302020204030204" pitchFamily="34" charset="0"/>
              </a:defRPr>
            </a:lvl1pPr>
          </a:lstStyle>
          <a:p>
            <a:endParaRPr lang="fr-FR" dirty="0"/>
          </a:p>
        </p:txBody>
      </p:sp>
      <p:sp>
        <p:nvSpPr>
          <p:cNvPr id="7" name="Espace réservé du numéro de diapositive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b="0" i="0">
                <a:latin typeface="Calibri Light" panose="020F0302020204030204" pitchFamily="34" charset="0"/>
              </a:defRPr>
            </a:lvl1pPr>
          </a:lstStyle>
          <a:p>
            <a:fld id="{AA983696-4F6C-451F-8E6B-0751A8199EDB}" type="slidenum">
              <a:rPr lang="fr-FR" smtClean="0"/>
              <a:pPr/>
              <a:t>‹N°›</a:t>
            </a:fld>
            <a:endParaRPr lang="fr-FR" dirty="0"/>
          </a:p>
        </p:txBody>
      </p:sp>
    </p:spTree>
    <p:extLst>
      <p:ext uri="{BB962C8B-B14F-4D97-AF65-F5344CB8AC3E}">
        <p14:creationId xmlns:p14="http://schemas.microsoft.com/office/powerpoint/2010/main" val="160832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Light" panose="020F0302020204030204" pitchFamily="34" charset="0"/>
        <a:ea typeface="+mn-ea"/>
        <a:cs typeface="+mn-cs"/>
      </a:defRPr>
    </a:lvl1pPr>
    <a:lvl2pPr marL="457200" algn="l" defTabSz="914400" rtl="0" eaLnBrk="1" latinLnBrk="0" hangingPunct="1">
      <a:defRPr sz="1200" b="0" i="0" kern="1200">
        <a:solidFill>
          <a:schemeClr val="tx1"/>
        </a:solidFill>
        <a:latin typeface="Calibri Light" panose="020F0302020204030204" pitchFamily="34" charset="0"/>
        <a:ea typeface="+mn-ea"/>
        <a:cs typeface="+mn-cs"/>
      </a:defRPr>
    </a:lvl2pPr>
    <a:lvl3pPr marL="914400" algn="l" defTabSz="914400" rtl="0" eaLnBrk="1" latinLnBrk="0" hangingPunct="1">
      <a:defRPr sz="1200" b="0" i="0" kern="1200">
        <a:solidFill>
          <a:schemeClr val="tx1"/>
        </a:solidFill>
        <a:latin typeface="Calibri Light" panose="020F0302020204030204" pitchFamily="34" charset="0"/>
        <a:ea typeface="+mn-ea"/>
        <a:cs typeface="+mn-cs"/>
      </a:defRPr>
    </a:lvl3pPr>
    <a:lvl4pPr marL="1371600" algn="l" defTabSz="914400" rtl="0" eaLnBrk="1" latinLnBrk="0" hangingPunct="1">
      <a:defRPr sz="1200" b="0" i="0" kern="1200">
        <a:solidFill>
          <a:schemeClr val="tx1"/>
        </a:solidFill>
        <a:latin typeface="Calibri Light" panose="020F0302020204030204" pitchFamily="34" charset="0"/>
        <a:ea typeface="+mn-ea"/>
        <a:cs typeface="+mn-cs"/>
      </a:defRPr>
    </a:lvl4pPr>
    <a:lvl5pPr marL="1828800" algn="l" defTabSz="914400" rtl="0" eaLnBrk="1" latinLnBrk="0" hangingPunct="1">
      <a:defRPr sz="1200" b="0" i="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8</a:t>
            </a:fld>
            <a:endParaRPr lang="fr-FR" dirty="0"/>
          </a:p>
        </p:txBody>
      </p:sp>
    </p:spTree>
    <p:extLst>
      <p:ext uri="{BB962C8B-B14F-4D97-AF65-F5344CB8AC3E}">
        <p14:creationId xmlns:p14="http://schemas.microsoft.com/office/powerpoint/2010/main" val="428448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56</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56</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0799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58</a:t>
            </a:fld>
            <a:endParaRPr lang="fr-FR"/>
          </a:p>
        </p:txBody>
      </p:sp>
      <p:sp>
        <p:nvSpPr>
          <p:cNvPr id="287747" name="Rectangle 7"/>
          <p:cNvSpPr txBox="1">
            <a:spLocks noGrp="1" noChangeArrowheads="1"/>
          </p:cNvSpPr>
          <p:nvPr/>
        </p:nvSpPr>
        <p:spPr bwMode="auto">
          <a:xfrm>
            <a:off x="4022385" y="9716014"/>
            <a:ext cx="3078575" cy="512058"/>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58</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16815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59</a:t>
            </a:fld>
            <a:endParaRPr lang="fr-FR"/>
          </a:p>
        </p:txBody>
      </p:sp>
      <p:sp>
        <p:nvSpPr>
          <p:cNvPr id="287747" name="Rectangle 7"/>
          <p:cNvSpPr txBox="1">
            <a:spLocks noGrp="1" noChangeArrowheads="1"/>
          </p:cNvSpPr>
          <p:nvPr/>
        </p:nvSpPr>
        <p:spPr bwMode="auto">
          <a:xfrm>
            <a:off x="4022385" y="9716014"/>
            <a:ext cx="3078575" cy="512058"/>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59</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3840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60</a:t>
            </a:fld>
            <a:endParaRPr lang="fr-FR"/>
          </a:p>
        </p:txBody>
      </p:sp>
      <p:sp>
        <p:nvSpPr>
          <p:cNvPr id="287747" name="Rectangle 7"/>
          <p:cNvSpPr txBox="1">
            <a:spLocks noGrp="1" noChangeArrowheads="1"/>
          </p:cNvSpPr>
          <p:nvPr/>
        </p:nvSpPr>
        <p:spPr bwMode="auto">
          <a:xfrm>
            <a:off x="4022385" y="9716014"/>
            <a:ext cx="3078575" cy="512058"/>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60</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96411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62</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62</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988686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63</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63</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72558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64</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64</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86053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65</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65</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383789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66</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66</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3192915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67</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67</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313978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14</a:t>
            </a:fld>
            <a:endParaRPr lang="fr-FR" dirty="0"/>
          </a:p>
        </p:txBody>
      </p:sp>
    </p:spTree>
    <p:extLst>
      <p:ext uri="{BB962C8B-B14F-4D97-AF65-F5344CB8AC3E}">
        <p14:creationId xmlns:p14="http://schemas.microsoft.com/office/powerpoint/2010/main" val="2714619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68</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68</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208769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69</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69</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76438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70</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70</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873923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71</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71</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294169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72</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72</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184284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73</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73</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817259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74</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74</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907529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Wingdings" pitchFamily="2" charset="2"/>
                <a:cs typeface="Times New Roman" pitchFamily="18" charset="0"/>
              </a:defRPr>
            </a:lvl1pPr>
            <a:lvl2pPr marL="768454" indent="-295560" eaLnBrk="0" hangingPunct="0">
              <a:defRPr sz="2700">
                <a:solidFill>
                  <a:schemeClr val="tx1"/>
                </a:solidFill>
                <a:latin typeface="Wingdings" pitchFamily="2" charset="2"/>
                <a:cs typeface="Times New Roman" pitchFamily="18" charset="0"/>
              </a:defRPr>
            </a:lvl2pPr>
            <a:lvl3pPr marL="1182235" indent="-236447" eaLnBrk="0" hangingPunct="0">
              <a:defRPr sz="2700">
                <a:solidFill>
                  <a:schemeClr val="tx1"/>
                </a:solidFill>
                <a:latin typeface="Wingdings" pitchFamily="2" charset="2"/>
                <a:cs typeface="Times New Roman" pitchFamily="18" charset="0"/>
              </a:defRPr>
            </a:lvl3pPr>
            <a:lvl4pPr marL="1655130" indent="-236447" eaLnBrk="0" hangingPunct="0">
              <a:defRPr sz="2700">
                <a:solidFill>
                  <a:schemeClr val="tx1"/>
                </a:solidFill>
                <a:latin typeface="Wingdings" pitchFamily="2" charset="2"/>
                <a:cs typeface="Times New Roman" pitchFamily="18" charset="0"/>
              </a:defRPr>
            </a:lvl4pPr>
            <a:lvl5pPr marL="2128023" indent="-236447" eaLnBrk="0" hangingPunct="0">
              <a:defRPr sz="2700">
                <a:solidFill>
                  <a:schemeClr val="tx1"/>
                </a:solidFill>
                <a:latin typeface="Wingdings" pitchFamily="2" charset="2"/>
                <a:cs typeface="Times New Roman" pitchFamily="18" charset="0"/>
              </a:defRPr>
            </a:lvl5pPr>
            <a:lvl6pPr marL="2600917" indent="-236447" eaLnBrk="0" fontAlgn="base" hangingPunct="0">
              <a:spcBef>
                <a:spcPct val="0"/>
              </a:spcBef>
              <a:spcAft>
                <a:spcPct val="0"/>
              </a:spcAft>
              <a:defRPr sz="2700">
                <a:solidFill>
                  <a:schemeClr val="tx1"/>
                </a:solidFill>
                <a:latin typeface="Wingdings" pitchFamily="2" charset="2"/>
                <a:cs typeface="Times New Roman" pitchFamily="18" charset="0"/>
              </a:defRPr>
            </a:lvl6pPr>
            <a:lvl7pPr marL="3073811" indent="-236447" eaLnBrk="0" fontAlgn="base" hangingPunct="0">
              <a:spcBef>
                <a:spcPct val="0"/>
              </a:spcBef>
              <a:spcAft>
                <a:spcPct val="0"/>
              </a:spcAft>
              <a:defRPr sz="2700">
                <a:solidFill>
                  <a:schemeClr val="tx1"/>
                </a:solidFill>
                <a:latin typeface="Wingdings" pitchFamily="2" charset="2"/>
                <a:cs typeface="Times New Roman" pitchFamily="18" charset="0"/>
              </a:defRPr>
            </a:lvl7pPr>
            <a:lvl8pPr marL="3546706" indent="-236447" eaLnBrk="0" fontAlgn="base" hangingPunct="0">
              <a:spcBef>
                <a:spcPct val="0"/>
              </a:spcBef>
              <a:spcAft>
                <a:spcPct val="0"/>
              </a:spcAft>
              <a:defRPr sz="2700">
                <a:solidFill>
                  <a:schemeClr val="tx1"/>
                </a:solidFill>
                <a:latin typeface="Wingdings" pitchFamily="2" charset="2"/>
                <a:cs typeface="Times New Roman" pitchFamily="18" charset="0"/>
              </a:defRPr>
            </a:lvl8pPr>
            <a:lvl9pPr marL="4019599" indent="-236447" eaLnBrk="0" fontAlgn="base" hangingPunct="0">
              <a:spcBef>
                <a:spcPct val="0"/>
              </a:spcBef>
              <a:spcAft>
                <a:spcPct val="0"/>
              </a:spcAft>
              <a:defRPr sz="2700">
                <a:solidFill>
                  <a:schemeClr val="tx1"/>
                </a:solidFill>
                <a:latin typeface="Wingdings" pitchFamily="2" charset="2"/>
                <a:cs typeface="Times New Roman" pitchFamily="18" charset="0"/>
              </a:defRPr>
            </a:lvl9pPr>
          </a:lstStyle>
          <a:p>
            <a:pPr eaLnBrk="1" hangingPunct="1"/>
            <a:fld id="{88E1535E-1A6D-4FA9-B7AB-8D2111E698E9}" type="slidenum">
              <a:rPr lang="fr-FR" sz="1100">
                <a:latin typeface="Arial" charset="0"/>
              </a:rPr>
              <a:pPr eaLnBrk="1" hangingPunct="1"/>
              <a:t>75</a:t>
            </a:fld>
            <a:endParaRPr lang="fr-FR" sz="1100">
              <a:latin typeface="Arial" charset="0"/>
            </a:endParaRPr>
          </a:p>
        </p:txBody>
      </p:sp>
      <p:sp>
        <p:nvSpPr>
          <p:cNvPr id="138243" name="Rectangle 7"/>
          <p:cNvSpPr txBox="1">
            <a:spLocks noGrp="1" noChangeArrowheads="1"/>
          </p:cNvSpPr>
          <p:nvPr/>
        </p:nvSpPr>
        <p:spPr bwMode="auto">
          <a:xfrm>
            <a:off x="4021283" y="9719861"/>
            <a:ext cx="3076364" cy="5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8" tIns="47361" rIns="94718" bIns="47361" anchor="b"/>
          <a:lstStyle>
            <a:lvl1pPr eaLnBrk="0" hangingPunct="0">
              <a:defRPr sz="2600">
                <a:solidFill>
                  <a:schemeClr val="tx1"/>
                </a:solidFill>
                <a:latin typeface="Wingdings" pitchFamily="2" charset="2"/>
                <a:cs typeface="Times New Roman" pitchFamily="18" charset="0"/>
              </a:defRPr>
            </a:lvl1pPr>
            <a:lvl2pPr marL="742950" indent="-285750" eaLnBrk="0" hangingPunct="0">
              <a:defRPr sz="2600">
                <a:solidFill>
                  <a:schemeClr val="tx1"/>
                </a:solidFill>
                <a:latin typeface="Wingdings" pitchFamily="2" charset="2"/>
                <a:cs typeface="Times New Roman" pitchFamily="18" charset="0"/>
              </a:defRPr>
            </a:lvl2pPr>
            <a:lvl3pPr marL="1143000" indent="-228600" eaLnBrk="0" hangingPunct="0">
              <a:defRPr sz="2600">
                <a:solidFill>
                  <a:schemeClr val="tx1"/>
                </a:solidFill>
                <a:latin typeface="Wingdings" pitchFamily="2" charset="2"/>
                <a:cs typeface="Times New Roman" pitchFamily="18" charset="0"/>
              </a:defRPr>
            </a:lvl3pPr>
            <a:lvl4pPr marL="1600200" indent="-228600" eaLnBrk="0" hangingPunct="0">
              <a:defRPr sz="2600">
                <a:solidFill>
                  <a:schemeClr val="tx1"/>
                </a:solidFill>
                <a:latin typeface="Wingdings" pitchFamily="2" charset="2"/>
                <a:cs typeface="Times New Roman" pitchFamily="18" charset="0"/>
              </a:defRPr>
            </a:lvl4pPr>
            <a:lvl5pPr marL="2057400" indent="-228600" eaLnBrk="0" hangingPunct="0">
              <a:defRPr sz="2600">
                <a:solidFill>
                  <a:schemeClr val="tx1"/>
                </a:solidFill>
                <a:latin typeface="Wingdings" pitchFamily="2" charset="2"/>
                <a:cs typeface="Times New Roman" pitchFamily="18" charset="0"/>
              </a:defRPr>
            </a:lvl5pPr>
            <a:lvl6pPr marL="2514600" indent="-228600" eaLnBrk="0" fontAlgn="base" hangingPunct="0">
              <a:spcBef>
                <a:spcPct val="0"/>
              </a:spcBef>
              <a:spcAft>
                <a:spcPct val="0"/>
              </a:spcAft>
              <a:defRPr sz="2600">
                <a:solidFill>
                  <a:schemeClr val="tx1"/>
                </a:solidFill>
                <a:latin typeface="Wingdings" pitchFamily="2" charset="2"/>
                <a:cs typeface="Times New Roman" pitchFamily="18" charset="0"/>
              </a:defRPr>
            </a:lvl6pPr>
            <a:lvl7pPr marL="2971800" indent="-228600" eaLnBrk="0" fontAlgn="base" hangingPunct="0">
              <a:spcBef>
                <a:spcPct val="0"/>
              </a:spcBef>
              <a:spcAft>
                <a:spcPct val="0"/>
              </a:spcAft>
              <a:defRPr sz="2600">
                <a:solidFill>
                  <a:schemeClr val="tx1"/>
                </a:solidFill>
                <a:latin typeface="Wingdings" pitchFamily="2" charset="2"/>
                <a:cs typeface="Times New Roman" pitchFamily="18" charset="0"/>
              </a:defRPr>
            </a:lvl7pPr>
            <a:lvl8pPr marL="3429000" indent="-228600" eaLnBrk="0" fontAlgn="base" hangingPunct="0">
              <a:spcBef>
                <a:spcPct val="0"/>
              </a:spcBef>
              <a:spcAft>
                <a:spcPct val="0"/>
              </a:spcAft>
              <a:defRPr sz="2600">
                <a:solidFill>
                  <a:schemeClr val="tx1"/>
                </a:solidFill>
                <a:latin typeface="Wingdings" pitchFamily="2" charset="2"/>
                <a:cs typeface="Times New Roman" pitchFamily="18" charset="0"/>
              </a:defRPr>
            </a:lvl8pPr>
            <a:lvl9pPr marL="3886200" indent="-228600" eaLnBrk="0" fontAlgn="base" hangingPunct="0">
              <a:spcBef>
                <a:spcPct val="0"/>
              </a:spcBef>
              <a:spcAft>
                <a:spcPct val="0"/>
              </a:spcAft>
              <a:defRPr sz="2600">
                <a:solidFill>
                  <a:schemeClr val="tx1"/>
                </a:solidFill>
                <a:latin typeface="Wingdings" pitchFamily="2" charset="2"/>
                <a:cs typeface="Times New Roman" pitchFamily="18" charset="0"/>
              </a:defRPr>
            </a:lvl9pPr>
          </a:lstStyle>
          <a:p>
            <a:pPr algn="r" eaLnBrk="1" hangingPunct="1"/>
            <a:fld id="{09D1EB71-C739-4D29-AF0B-1ED726D1A20F}" type="slidenum">
              <a:rPr lang="fr-FR" sz="1100">
                <a:latin typeface="Arial" charset="0"/>
              </a:rPr>
              <a:pPr algn="r" eaLnBrk="1" hangingPunct="1"/>
              <a:t>75</a:t>
            </a:fld>
            <a:endParaRPr lang="fr-FR" sz="1100">
              <a:latin typeface="Arial"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35152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76</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76</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59384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77</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77</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3543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23</a:t>
            </a:fld>
            <a:endParaRPr lang="fr-FR" dirty="0"/>
          </a:p>
        </p:txBody>
      </p:sp>
    </p:spTree>
    <p:extLst>
      <p:ext uri="{BB962C8B-B14F-4D97-AF65-F5344CB8AC3E}">
        <p14:creationId xmlns:p14="http://schemas.microsoft.com/office/powerpoint/2010/main" val="3867606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l’année dernière : Loi ESSOC et loi contre la fraude, cette année les nouveautés en matière de contrôle fiscal sont principalement orientés vers la détection de situations irrégulière</a:t>
            </a:r>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78</a:t>
            </a:fld>
            <a:endParaRPr lang="fr-FR" dirty="0"/>
          </a:p>
        </p:txBody>
      </p:sp>
    </p:spTree>
    <p:extLst>
      <p:ext uri="{BB962C8B-B14F-4D97-AF65-F5344CB8AC3E}">
        <p14:creationId xmlns:p14="http://schemas.microsoft.com/office/powerpoint/2010/main" val="133002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2000"/>
              <a:buFont typeface="Arial"/>
              <a:buNone/>
            </a:pPr>
            <a:r>
              <a:rPr lang="fr-FR" dirty="0"/>
              <a:t>Mouvement général : </a:t>
            </a:r>
            <a:r>
              <a:rPr lang="fr-FR" dirty="0" err="1"/>
              <a:t>name</a:t>
            </a:r>
            <a:r>
              <a:rPr lang="fr-FR" dirty="0"/>
              <a:t> and </a:t>
            </a:r>
            <a:r>
              <a:rPr lang="fr-FR" dirty="0" err="1"/>
              <a:t>shame</a:t>
            </a:r>
            <a:r>
              <a:rPr lang="fr-FR" dirty="0"/>
              <a:t>  s’applique à d’autre faits </a:t>
            </a:r>
            <a:r>
              <a:rPr lang="fr-FR" sz="1200" b="0" i="0" u="none" strike="noStrike" cap="none" dirty="0">
                <a:solidFill>
                  <a:srgbClr val="000000"/>
                </a:solidFill>
                <a:latin typeface="Oswald Light"/>
                <a:ea typeface="Oswald Light"/>
                <a:cs typeface="Oswald Light"/>
                <a:sym typeface="Oswald Light"/>
              </a:rPr>
              <a:t>Les fraudes d’au moins 50 000 </a:t>
            </a:r>
            <a:r>
              <a:rPr lang="fr-FR" sz="1200" dirty="0">
                <a:solidFill>
                  <a:schemeClr val="dk1"/>
                </a:solidFill>
                <a:latin typeface="Oswald Light"/>
                <a:ea typeface="Oswald Light"/>
                <a:cs typeface="Oswald Light"/>
                <a:sym typeface="Oswald Light"/>
              </a:rPr>
              <a:t>€</a:t>
            </a:r>
            <a:r>
              <a:rPr lang="fr-FR" sz="1200" b="0" i="0" u="none" strike="noStrike" cap="none" dirty="0">
                <a:solidFill>
                  <a:srgbClr val="000000"/>
                </a:solidFill>
                <a:latin typeface="Oswald Light"/>
                <a:ea typeface="Oswald Light"/>
                <a:cs typeface="Oswald Light"/>
                <a:sym typeface="Oswald Light"/>
              </a:rPr>
              <a:t> commises par des personnes morales   </a:t>
            </a:r>
          </a:p>
          <a:p>
            <a:pPr marL="0" marR="0" lvl="0" indent="0" algn="l" rtl="0">
              <a:lnSpc>
                <a:spcPct val="100000"/>
              </a:lnSpc>
              <a:spcBef>
                <a:spcPts val="0"/>
              </a:spcBef>
              <a:spcAft>
                <a:spcPts val="0"/>
              </a:spcAft>
              <a:buClr>
                <a:srgbClr val="000000"/>
              </a:buClr>
              <a:buSzPts val="2000"/>
              <a:buFont typeface="Arial"/>
              <a:buNone/>
            </a:pPr>
            <a:r>
              <a:rPr lang="fr-FR" sz="1200" b="0" i="0" u="none" strike="noStrike" cap="none" dirty="0">
                <a:solidFill>
                  <a:srgbClr val="000000"/>
                </a:solidFill>
                <a:latin typeface="Oswald Light"/>
                <a:ea typeface="Oswald Light"/>
                <a:cs typeface="Oswald Light"/>
                <a:sym typeface="Oswald Light"/>
              </a:rPr>
              <a:t>pourront être publiées sur le site internet de l’administration pendant 1 an</a:t>
            </a:r>
          </a:p>
          <a:p>
            <a:pPr marL="0" marR="0" lvl="0" indent="0" algn="l" rtl="0">
              <a:lnSpc>
                <a:spcPct val="100000"/>
              </a:lnSpc>
              <a:spcBef>
                <a:spcPts val="0"/>
              </a:spcBef>
              <a:spcAft>
                <a:spcPts val="0"/>
              </a:spcAft>
              <a:buClr>
                <a:srgbClr val="000000"/>
              </a:buClr>
              <a:buSzPts val="2000"/>
              <a:buFont typeface="Arial"/>
              <a:buNone/>
            </a:pPr>
            <a:r>
              <a:rPr lang="fr-FR" sz="1200" b="0" i="0" u="none" strike="noStrike" cap="none" dirty="0">
                <a:solidFill>
                  <a:srgbClr val="000000"/>
                </a:solidFill>
                <a:latin typeface="Oswald Light"/>
                <a:ea typeface="Oswald Light"/>
                <a:cs typeface="Oswald Light"/>
                <a:sym typeface="Oswald Light"/>
              </a:rPr>
              <a:t>Publication des sanctions pénales pour fraude fiscale : automatique et juge s’il veut dispenser doit motiver </a:t>
            </a:r>
          </a:p>
          <a:p>
            <a:pPr marL="0" marR="0" lvl="0" indent="0" algn="l" rtl="0">
              <a:lnSpc>
                <a:spcPct val="100000"/>
              </a:lnSpc>
              <a:spcBef>
                <a:spcPts val="0"/>
              </a:spcBef>
              <a:spcAft>
                <a:spcPts val="0"/>
              </a:spcAft>
              <a:buClr>
                <a:srgbClr val="000000"/>
              </a:buClr>
              <a:buSzPts val="2000"/>
              <a:buFont typeface="Arial"/>
              <a:buNone/>
            </a:pPr>
            <a:r>
              <a:rPr lang="fr-FR" sz="1200" b="0" i="0" u="none" strike="noStrike" cap="none" dirty="0">
                <a:solidFill>
                  <a:srgbClr val="000000"/>
                </a:solidFill>
                <a:latin typeface="Oswald Light"/>
                <a:ea typeface="Oswald Light"/>
                <a:cs typeface="Oswald Light"/>
                <a:sym typeface="Oswald Light"/>
              </a:rPr>
              <a:t>Concerne les sites de vente en ligne de type MARKET PLACE (</a:t>
            </a:r>
            <a:r>
              <a:rPr lang="fr-FR" sz="1200" b="0" i="0" u="none" strike="noStrike" cap="none" dirty="0" err="1">
                <a:solidFill>
                  <a:srgbClr val="000000"/>
                </a:solidFill>
                <a:latin typeface="Oswald Light"/>
                <a:ea typeface="Oswald Light"/>
                <a:cs typeface="Oswald Light"/>
                <a:sym typeface="Oswald Light"/>
              </a:rPr>
              <a:t>amazon</a:t>
            </a:r>
            <a:r>
              <a:rPr lang="fr-FR" sz="1200" b="0" i="0" u="none" strike="noStrike" cap="none" dirty="0">
                <a:solidFill>
                  <a:srgbClr val="000000"/>
                </a:solidFill>
                <a:latin typeface="Oswald Light"/>
                <a:ea typeface="Oswald Light"/>
                <a:cs typeface="Oswald Light"/>
                <a:sym typeface="Oswald Light"/>
              </a:rPr>
              <a:t>, le bon coin, FNAC, …,) site de location immobilière (AIR BNB…)</a:t>
            </a:r>
          </a:p>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81</a:t>
            </a:fld>
            <a:endParaRPr lang="fr-FR" dirty="0"/>
          </a:p>
        </p:txBody>
      </p:sp>
    </p:spTree>
    <p:extLst>
      <p:ext uri="{BB962C8B-B14F-4D97-AF65-F5344CB8AC3E}">
        <p14:creationId xmlns:p14="http://schemas.microsoft.com/office/powerpoint/2010/main" val="3939142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sont précisément ces sanctions qui peuvent entraîner la publication de l'identité des plateformes sur le site internet de l'administration</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82</a:t>
            </a:fld>
            <a:endParaRPr lang="fr-FR" dirty="0"/>
          </a:p>
        </p:txBody>
      </p:sp>
    </p:spTree>
    <p:extLst>
      <p:ext uri="{BB962C8B-B14F-4D97-AF65-F5344CB8AC3E}">
        <p14:creationId xmlns:p14="http://schemas.microsoft.com/office/powerpoint/2010/main" val="2092048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83</a:t>
            </a:fld>
            <a:endParaRPr lang="fr-FR" dirty="0"/>
          </a:p>
        </p:txBody>
      </p:sp>
    </p:spTree>
    <p:extLst>
      <p:ext uri="{BB962C8B-B14F-4D97-AF65-F5344CB8AC3E}">
        <p14:creationId xmlns:p14="http://schemas.microsoft.com/office/powerpoint/2010/main" val="646971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84</a:t>
            </a:fld>
            <a:endParaRPr lang="fr-FR" dirty="0"/>
          </a:p>
        </p:txBody>
      </p:sp>
    </p:spTree>
    <p:extLst>
      <p:ext uri="{BB962C8B-B14F-4D97-AF65-F5344CB8AC3E}">
        <p14:creationId xmlns:p14="http://schemas.microsoft.com/office/powerpoint/2010/main" val="4082407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l’instant pas vu sur le site de l’administration fiscale</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85</a:t>
            </a:fld>
            <a:endParaRPr lang="fr-FR" dirty="0"/>
          </a:p>
        </p:txBody>
      </p:sp>
    </p:spTree>
    <p:extLst>
      <p:ext uri="{BB962C8B-B14F-4D97-AF65-F5344CB8AC3E}">
        <p14:creationId xmlns:p14="http://schemas.microsoft.com/office/powerpoint/2010/main" val="3718229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les experts Las Vegas, nous avons désormais les experts DGFIP</a:t>
            </a:r>
          </a:p>
          <a:p>
            <a:endParaRPr lang="fr-FR" dirty="0"/>
          </a:p>
          <a:p>
            <a:r>
              <a:rPr lang="fr-FR" dirty="0"/>
              <a:t>Vérif de compta : donc prélèvements que </a:t>
            </a:r>
            <a:r>
              <a:rPr lang="fr-FR" dirty="0" err="1"/>
              <a:t>dasn</a:t>
            </a:r>
            <a:r>
              <a:rPr lang="fr-FR" dirty="0"/>
              <a:t> le cadre d’un contrôle fiscal</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87</a:t>
            </a:fld>
            <a:endParaRPr lang="fr-FR" dirty="0"/>
          </a:p>
        </p:txBody>
      </p:sp>
    </p:spTree>
    <p:extLst>
      <p:ext uri="{BB962C8B-B14F-4D97-AF65-F5344CB8AC3E}">
        <p14:creationId xmlns:p14="http://schemas.microsoft.com/office/powerpoint/2010/main" val="3238685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verra comment l’administration va utiliser cette possibilité . </a:t>
            </a:r>
          </a:p>
          <a:p>
            <a:r>
              <a:rPr lang="fr-FR" dirty="0"/>
              <a:t>Questions : analyses à la charge de l’administration, contradictoire, valeur probante, le contrib aura-t-il toujours les résultats, contre expertise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88</a:t>
            </a:fld>
            <a:endParaRPr lang="fr-FR" dirty="0"/>
          </a:p>
        </p:txBody>
      </p:sp>
    </p:spTree>
    <p:extLst>
      <p:ext uri="{BB962C8B-B14F-4D97-AF65-F5344CB8AC3E}">
        <p14:creationId xmlns:p14="http://schemas.microsoft.com/office/powerpoint/2010/main" val="4279416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Mettons les bon </a:t>
            </a:r>
            <a:r>
              <a:rPr lang="fr-FR" dirty="0" err="1"/>
              <a:t>smots</a:t>
            </a:r>
            <a:r>
              <a:rPr lang="fr-FR" dirty="0"/>
              <a:t> sur ces notions : Corruption d’agents publics étrangers</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90</a:t>
            </a:fld>
            <a:endParaRPr lang="fr-FR" dirty="0"/>
          </a:p>
        </p:txBody>
      </p:sp>
    </p:spTree>
    <p:extLst>
      <p:ext uri="{BB962C8B-B14F-4D97-AF65-F5344CB8AC3E}">
        <p14:creationId xmlns:p14="http://schemas.microsoft.com/office/powerpoint/2010/main" val="932797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91</a:t>
            </a:fld>
            <a:endParaRPr lang="fr-FR" dirty="0"/>
          </a:p>
        </p:txBody>
      </p:sp>
    </p:spTree>
    <p:extLst>
      <p:ext uri="{BB962C8B-B14F-4D97-AF65-F5344CB8AC3E}">
        <p14:creationId xmlns:p14="http://schemas.microsoft.com/office/powerpoint/2010/main" val="239273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31</a:t>
            </a:fld>
            <a:endParaRPr lang="fr-FR" dirty="0"/>
          </a:p>
        </p:txBody>
      </p:sp>
    </p:spTree>
    <p:extLst>
      <p:ext uri="{BB962C8B-B14F-4D97-AF65-F5344CB8AC3E}">
        <p14:creationId xmlns:p14="http://schemas.microsoft.com/office/powerpoint/2010/main" val="3956737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élargissement expérimental pour un très </a:t>
            </a:r>
            <a:r>
              <a:rPr lang="fr-FR" dirty="0" err="1"/>
              <a:t>qgrand</a:t>
            </a:r>
            <a:r>
              <a:rPr lang="fr-FR" dirty="0"/>
              <a:t> panel de faits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92</a:t>
            </a:fld>
            <a:endParaRPr lang="fr-FR" dirty="0"/>
          </a:p>
        </p:txBody>
      </p:sp>
    </p:spTree>
    <p:extLst>
      <p:ext uri="{BB962C8B-B14F-4D97-AF65-F5344CB8AC3E}">
        <p14:creationId xmlns:p14="http://schemas.microsoft.com/office/powerpoint/2010/main" val="52650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93</a:t>
            </a:fld>
            <a:endParaRPr lang="fr-FR" dirty="0"/>
          </a:p>
        </p:txBody>
      </p:sp>
    </p:spTree>
    <p:extLst>
      <p:ext uri="{BB962C8B-B14F-4D97-AF65-F5344CB8AC3E}">
        <p14:creationId xmlns:p14="http://schemas.microsoft.com/office/powerpoint/2010/main" val="1976395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Difficulté dans le cadre de cet </a:t>
            </a:r>
            <a:r>
              <a:rPr lang="fr-FR" dirty="0" err="1"/>
              <a:t>élargisssment</a:t>
            </a:r>
            <a:r>
              <a:rPr lang="fr-FR" dirty="0"/>
              <a:t> : comment le lanceur d’alerte peut il savoir si on est dans un cas d’activité occulte ou de compte non déclaré (secret fiscal)</a:t>
            </a:r>
          </a:p>
          <a:p>
            <a:r>
              <a:rPr lang="fr-FR" dirty="0"/>
              <a:t>Pb aussi pour activité occulte : il faut que l’administration prouve l’existence d’une activité occulte pour valider à postériori la validité es informations recueillies</a:t>
            </a:r>
          </a:p>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94</a:t>
            </a:fld>
            <a:endParaRPr lang="fr-FR" dirty="0"/>
          </a:p>
        </p:txBody>
      </p:sp>
    </p:spTree>
    <p:extLst>
      <p:ext uri="{BB962C8B-B14F-4D97-AF65-F5344CB8AC3E}">
        <p14:creationId xmlns:p14="http://schemas.microsoft.com/office/powerpoint/2010/main" val="3491316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Idem : pb comment savoir à priori que l’on va respecter le critère de 100 000 €. Si activité occulte, connaissance du CA éludé,; mais somment savoir à l’avance les charges déductibles, et le taux d’imposition pour connaitre le montant réel des droits…</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95</a:t>
            </a:fld>
            <a:endParaRPr lang="fr-FR" dirty="0"/>
          </a:p>
        </p:txBody>
      </p:sp>
    </p:spTree>
    <p:extLst>
      <p:ext uri="{BB962C8B-B14F-4D97-AF65-F5344CB8AC3E}">
        <p14:creationId xmlns:p14="http://schemas.microsoft.com/office/powerpoint/2010/main" val="1725275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983696-4F6C-451F-8E6B-0751A8199EDB}" type="slidenum">
              <a:rPr lang="fr-FR" smtClean="0"/>
              <a:pPr/>
              <a:t>99</a:t>
            </a:fld>
            <a:endParaRPr lang="fr-FR" dirty="0"/>
          </a:p>
        </p:txBody>
      </p:sp>
    </p:spTree>
    <p:extLst>
      <p:ext uri="{BB962C8B-B14F-4D97-AF65-F5344CB8AC3E}">
        <p14:creationId xmlns:p14="http://schemas.microsoft.com/office/powerpoint/2010/main" val="4035399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 de l’effectivité de la suppression : E. SNOWDEN : le concept de suppression sur internet n’existe pas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100</a:t>
            </a:fld>
            <a:endParaRPr lang="fr-FR" dirty="0"/>
          </a:p>
        </p:txBody>
      </p:sp>
    </p:spTree>
    <p:extLst>
      <p:ext uri="{BB962C8B-B14F-4D97-AF65-F5344CB8AC3E}">
        <p14:creationId xmlns:p14="http://schemas.microsoft.com/office/powerpoint/2010/main" val="3947799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102</a:t>
            </a:fld>
            <a:endParaRPr lang="fr-FR" dirty="0"/>
          </a:p>
        </p:txBody>
      </p:sp>
    </p:spTree>
    <p:extLst>
      <p:ext uri="{BB962C8B-B14F-4D97-AF65-F5344CB8AC3E}">
        <p14:creationId xmlns:p14="http://schemas.microsoft.com/office/powerpoint/2010/main" val="3017509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dans loi de finance mais ordonnance du 21 OCTOBRE 2019</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103</a:t>
            </a:fld>
            <a:endParaRPr lang="fr-FR" dirty="0"/>
          </a:p>
        </p:txBody>
      </p:sp>
    </p:spTree>
    <p:extLst>
      <p:ext uri="{BB962C8B-B14F-4D97-AF65-F5344CB8AC3E}">
        <p14:creationId xmlns:p14="http://schemas.microsoft.com/office/powerpoint/2010/main" val="3973085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définition plus que large </a:t>
            </a:r>
          </a:p>
          <a:p>
            <a:r>
              <a:rPr lang="fr-FR" dirty="0"/>
              <a:t>Transfrontière : concerne donc les états avec qui nous avons beaucoup de relations, même à </a:t>
            </a:r>
            <a:r>
              <a:rPr lang="fr-FR" dirty="0" err="1"/>
              <a:t>grenoble</a:t>
            </a:r>
            <a:r>
              <a:rPr lang="fr-FR" dirty="0"/>
              <a:t>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109</a:t>
            </a:fld>
            <a:endParaRPr lang="fr-FR" dirty="0"/>
          </a:p>
        </p:txBody>
      </p:sp>
    </p:spTree>
    <p:extLst>
      <p:ext uri="{BB962C8B-B14F-4D97-AF65-F5344CB8AC3E}">
        <p14:creationId xmlns:p14="http://schemas.microsoft.com/office/powerpoint/2010/main" val="2515671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Norme Commune de Déclaration appelée également </a:t>
            </a:r>
            <a:r>
              <a:rPr lang="fr-FR" b="1" dirty="0"/>
              <a:t>CRS (Common </a:t>
            </a:r>
            <a:r>
              <a:rPr lang="fr-FR" b="1" dirty="0" err="1"/>
              <a:t>Reporting</a:t>
            </a:r>
            <a:r>
              <a:rPr lang="fr-FR" b="1" dirty="0"/>
              <a:t> Standard)</a:t>
            </a:r>
            <a:r>
              <a:rPr lang="fr-FR" dirty="0"/>
              <a:t> est une norme élaborée par l’OCDE, à la requête du G8 et G20, pour </a:t>
            </a:r>
            <a:r>
              <a:rPr lang="fr-FR" b="1" dirty="0"/>
              <a:t>améliorer la transparence fiscale et lutter contre l’évasion</a:t>
            </a:r>
            <a:r>
              <a:rPr lang="fr-FR" dirty="0"/>
              <a:t>. définit un échange automatique d’informations entre administrations fiscales portant sur les comptes financiers des clients non-résidents des institutions financières.</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113</a:t>
            </a:fld>
            <a:endParaRPr lang="fr-FR" dirty="0"/>
          </a:p>
        </p:txBody>
      </p:sp>
    </p:spTree>
    <p:extLst>
      <p:ext uri="{BB962C8B-B14F-4D97-AF65-F5344CB8AC3E}">
        <p14:creationId xmlns:p14="http://schemas.microsoft.com/office/powerpoint/2010/main" val="222477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51</a:t>
            </a:fld>
            <a:endParaRPr lang="fr-FR"/>
          </a:p>
        </p:txBody>
      </p:sp>
      <p:sp>
        <p:nvSpPr>
          <p:cNvPr id="287747" name="Rectangle 7"/>
          <p:cNvSpPr txBox="1">
            <a:spLocks noGrp="1" noChangeArrowheads="1"/>
          </p:cNvSpPr>
          <p:nvPr/>
        </p:nvSpPr>
        <p:spPr bwMode="auto">
          <a:xfrm>
            <a:off x="4022385" y="9716014"/>
            <a:ext cx="3078575" cy="512058"/>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51</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24033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il </a:t>
            </a:r>
            <a:r>
              <a:rPr lang="fr-FR" dirty="0" err="1"/>
              <a:t>ya</a:t>
            </a:r>
            <a:r>
              <a:rPr lang="fr-FR" dirty="0"/>
              <a:t> des critères objectifs,, mais beaucoup de critères subjectifs laissés à l’appréciation de qui ? L’adm ?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114</a:t>
            </a:fld>
            <a:endParaRPr lang="fr-FR" dirty="0"/>
          </a:p>
        </p:txBody>
      </p:sp>
    </p:spTree>
    <p:extLst>
      <p:ext uri="{BB962C8B-B14F-4D97-AF65-F5344CB8AC3E}">
        <p14:creationId xmlns:p14="http://schemas.microsoft.com/office/powerpoint/2010/main" val="1669853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115</a:t>
            </a:fld>
            <a:endParaRPr lang="fr-FR" dirty="0"/>
          </a:p>
        </p:txBody>
      </p:sp>
    </p:spTree>
    <p:extLst>
      <p:ext uri="{BB962C8B-B14F-4D97-AF65-F5344CB8AC3E}">
        <p14:creationId xmlns:p14="http://schemas.microsoft.com/office/powerpoint/2010/main" val="3676655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résiste pas au plaisir de vous faire lecture de ce texte….article 1649 AE du CGI</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116</a:t>
            </a:fld>
            <a:endParaRPr lang="fr-FR" dirty="0"/>
          </a:p>
        </p:txBody>
      </p:sp>
    </p:spTree>
    <p:extLst>
      <p:ext uri="{BB962C8B-B14F-4D97-AF65-F5344CB8AC3E}">
        <p14:creationId xmlns:p14="http://schemas.microsoft.com/office/powerpoint/2010/main" val="3031426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Bref : tout le monde, et dans toutes les situations</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117</a:t>
            </a:fld>
            <a:endParaRPr lang="fr-FR" dirty="0"/>
          </a:p>
        </p:txBody>
      </p:sp>
    </p:spTree>
    <p:extLst>
      <p:ext uri="{BB962C8B-B14F-4D97-AF65-F5344CB8AC3E}">
        <p14:creationId xmlns:p14="http://schemas.microsoft.com/office/powerpoint/2010/main" val="1790601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118</a:t>
            </a:fld>
            <a:endParaRPr lang="fr-FR" dirty="0"/>
          </a:p>
        </p:txBody>
      </p:sp>
    </p:spTree>
    <p:extLst>
      <p:ext uri="{BB962C8B-B14F-4D97-AF65-F5344CB8AC3E}">
        <p14:creationId xmlns:p14="http://schemas.microsoft.com/office/powerpoint/2010/main" val="143809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119</a:t>
            </a:fld>
            <a:endParaRPr lang="fr-FR" dirty="0"/>
          </a:p>
        </p:txBody>
      </p:sp>
    </p:spTree>
    <p:extLst>
      <p:ext uri="{BB962C8B-B14F-4D97-AF65-F5344CB8AC3E}">
        <p14:creationId xmlns:p14="http://schemas.microsoft.com/office/powerpoint/2010/main" val="1861901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Bref : tout le monde, et dans toutes les </a:t>
            </a:r>
            <a:r>
              <a:rPr lang="fr-FR" dirty="0" err="1"/>
              <a:t>situationqs</a:t>
            </a:r>
            <a:endParaRPr lang="fr-FR" dirty="0"/>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120</a:t>
            </a:fld>
            <a:endParaRPr lang="fr-FR" dirty="0"/>
          </a:p>
        </p:txBody>
      </p:sp>
    </p:spTree>
    <p:extLst>
      <p:ext uri="{BB962C8B-B14F-4D97-AF65-F5344CB8AC3E}">
        <p14:creationId xmlns:p14="http://schemas.microsoft.com/office/powerpoint/2010/main" val="2577410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Bref : c’est maintenant, et c’est rétroactif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121</a:t>
            </a:fld>
            <a:endParaRPr lang="fr-FR" dirty="0"/>
          </a:p>
        </p:txBody>
      </p:sp>
    </p:spTree>
    <p:extLst>
      <p:ext uri="{BB962C8B-B14F-4D97-AF65-F5344CB8AC3E}">
        <p14:creationId xmlns:p14="http://schemas.microsoft.com/office/powerpoint/2010/main" val="582266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Bref : c’est maintenant, et c’est rétroactif !</a:t>
            </a:r>
          </a:p>
        </p:txBody>
      </p:sp>
      <p:sp>
        <p:nvSpPr>
          <p:cNvPr id="4" name="Espace réservé du numéro de diapositive 3"/>
          <p:cNvSpPr>
            <a:spLocks noGrp="1"/>
          </p:cNvSpPr>
          <p:nvPr>
            <p:ph type="sldNum" sz="quarter" idx="10"/>
          </p:nvPr>
        </p:nvSpPr>
        <p:spPr/>
        <p:txBody>
          <a:bodyPr/>
          <a:lstStyle/>
          <a:p>
            <a:fld id="{AA983696-4F6C-451F-8E6B-0751A8199EDB}" type="slidenum">
              <a:rPr lang="fr-FR" smtClean="0"/>
              <a:pPr/>
              <a:t>122</a:t>
            </a:fld>
            <a:endParaRPr lang="fr-FR" dirty="0"/>
          </a:p>
        </p:txBody>
      </p:sp>
    </p:spTree>
    <p:extLst>
      <p:ext uri="{BB962C8B-B14F-4D97-AF65-F5344CB8AC3E}">
        <p14:creationId xmlns:p14="http://schemas.microsoft.com/office/powerpoint/2010/main" val="42846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52</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52</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2958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53</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53</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64831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54</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54</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298955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EB73D7AB-5F62-4690-8120-7BDF6FD6B1D0}" type="slidenum">
              <a:rPr lang="fr-FR" smtClean="0"/>
              <a:pPr/>
              <a:t>55</a:t>
            </a:fld>
            <a:endParaRPr lang="fr-FR"/>
          </a:p>
        </p:txBody>
      </p:sp>
      <p:sp>
        <p:nvSpPr>
          <p:cNvPr id="287747" name="Rectangle 7"/>
          <p:cNvSpPr txBox="1">
            <a:spLocks noGrp="1" noChangeArrowheads="1"/>
          </p:cNvSpPr>
          <p:nvPr/>
        </p:nvSpPr>
        <p:spPr bwMode="auto">
          <a:xfrm>
            <a:off x="4020506" y="9720676"/>
            <a:ext cx="3077137" cy="512303"/>
          </a:xfrm>
          <a:prstGeom prst="rect">
            <a:avLst/>
          </a:prstGeom>
          <a:noFill/>
          <a:ln w="9525">
            <a:noFill/>
            <a:miter lim="800000"/>
            <a:headEnd/>
            <a:tailEnd/>
          </a:ln>
        </p:spPr>
        <p:txBody>
          <a:bodyPr lIns="94728" tIns="47366" rIns="94728" bIns="47366" anchor="b"/>
          <a:lstStyle/>
          <a:p>
            <a:pPr algn="r"/>
            <a:fld id="{C929CB07-EDBB-403B-AB1D-A268CEED82DE}" type="slidenum">
              <a:rPr lang="fr-FR" sz="1100">
                <a:latin typeface="Arial" charset="0"/>
              </a:rPr>
              <a:pPr algn="r"/>
              <a:t>55</a:t>
            </a:fld>
            <a:endParaRPr lang="fr-FR" sz="1100">
              <a:latin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197979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6" name="Image 5" descr="Une image contenant très coloré&#10;&#10;Description générée automatiquement">
            <a:extLst>
              <a:ext uri="{FF2B5EF4-FFF2-40B4-BE49-F238E27FC236}">
                <a16:creationId xmlns:a16="http://schemas.microsoft.com/office/drawing/2014/main" xmlns="" id="{1AD1BC2C-B9BB-0342-AF13-0930A8C28CE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xmlns="" id="{4F92F145-DCBE-1B46-8AB5-8806CCDD25EC}"/>
              </a:ext>
            </a:extLst>
          </p:cNvPr>
          <p:cNvPicPr>
            <a:picLocks noChangeAspect="1"/>
          </p:cNvPicPr>
          <p:nvPr userDrawn="1"/>
        </p:nvPicPr>
        <p:blipFill>
          <a:blip r:embed="rId3"/>
          <a:stretch>
            <a:fillRect/>
          </a:stretch>
        </p:blipFill>
        <p:spPr>
          <a:xfrm>
            <a:off x="3715327" y="2035463"/>
            <a:ext cx="3991400" cy="1840346"/>
          </a:xfrm>
          <a:prstGeom prst="rect">
            <a:avLst/>
          </a:prstGeom>
        </p:spPr>
      </p:pic>
      <p:pic>
        <p:nvPicPr>
          <p:cNvPr id="5" name="Image 1" descr="Signature">
            <a:extLst>
              <a:ext uri="{FF2B5EF4-FFF2-40B4-BE49-F238E27FC236}">
                <a16:creationId xmlns:a16="http://schemas.microsoft.com/office/drawing/2014/main" xmlns="" id="{7619B682-1C79-4B84-BDCE-347902672C1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40631" y="5996762"/>
            <a:ext cx="1140792" cy="86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xmlns="" id="{2B7BD280-3634-4DAB-8A85-83D32E3528E8}"/>
              </a:ext>
            </a:extLst>
          </p:cNvPr>
          <p:cNvSpPr txBox="1"/>
          <p:nvPr userDrawn="1"/>
        </p:nvSpPr>
        <p:spPr>
          <a:xfrm>
            <a:off x="8484781" y="6242715"/>
            <a:ext cx="2830244" cy="369332"/>
          </a:xfrm>
          <a:prstGeom prst="rect">
            <a:avLst/>
          </a:prstGeom>
          <a:noFill/>
        </p:spPr>
        <p:txBody>
          <a:bodyPr wrap="square" rtlCol="0">
            <a:spAutoFit/>
          </a:bodyPr>
          <a:lstStyle/>
          <a:p>
            <a:r>
              <a:rPr lang="fr-FR" dirty="0">
                <a:solidFill>
                  <a:srgbClr val="FF4A4E"/>
                </a:solidFill>
              </a:rPr>
              <a:t>Maître Jérôme CESBRON </a:t>
            </a:r>
          </a:p>
        </p:txBody>
      </p:sp>
      <p:sp>
        <p:nvSpPr>
          <p:cNvPr id="9" name="ZoneTexte 8">
            <a:extLst>
              <a:ext uri="{FF2B5EF4-FFF2-40B4-BE49-F238E27FC236}">
                <a16:creationId xmlns:a16="http://schemas.microsoft.com/office/drawing/2014/main" xmlns="" id="{29CB2E2E-6161-4DD6-9D54-CE3D6AF1A671}"/>
              </a:ext>
            </a:extLst>
          </p:cNvPr>
          <p:cNvSpPr txBox="1"/>
          <p:nvPr userDrawn="1"/>
        </p:nvSpPr>
        <p:spPr>
          <a:xfrm>
            <a:off x="1321981" y="6210449"/>
            <a:ext cx="2830244" cy="369332"/>
          </a:xfrm>
          <a:prstGeom prst="rect">
            <a:avLst/>
          </a:prstGeom>
          <a:noFill/>
        </p:spPr>
        <p:txBody>
          <a:bodyPr wrap="square" rtlCol="0">
            <a:spAutoFit/>
          </a:bodyPr>
          <a:lstStyle/>
          <a:p>
            <a:r>
              <a:rPr lang="fr-FR" dirty="0">
                <a:solidFill>
                  <a:srgbClr val="FF4A4E"/>
                </a:solidFill>
              </a:rPr>
              <a:t>16 janvier 2020</a:t>
            </a:r>
          </a:p>
        </p:txBody>
      </p:sp>
    </p:spTree>
    <p:extLst>
      <p:ext uri="{BB962C8B-B14F-4D97-AF65-F5344CB8AC3E}">
        <p14:creationId xmlns:p14="http://schemas.microsoft.com/office/powerpoint/2010/main" val="36572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9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3340F79-FA7D-9840-BA8D-8B93D88F0B49}"/>
              </a:ext>
            </a:extLst>
          </p:cNvPr>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fr-FR" dirty="0"/>
              <a:t>MODIFIEZ LE STYLE DU TITRE</a:t>
            </a:r>
          </a:p>
        </p:txBody>
      </p:sp>
      <p:sp>
        <p:nvSpPr>
          <p:cNvPr id="3" name="Espace réservé du contenu 2">
            <a:extLst>
              <a:ext uri="{FF2B5EF4-FFF2-40B4-BE49-F238E27FC236}">
                <a16:creationId xmlns:a16="http://schemas.microsoft.com/office/drawing/2014/main" xmlns="" id="{F0B02077-BF9D-6241-86D8-60E18D95C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CB306794-C5E7-6643-98BA-0D29F8B50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40019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65B9C0F-2AE4-A848-9069-CF7A265C36BD}"/>
              </a:ext>
            </a:extLst>
          </p:cNvPr>
          <p:cNvSpPr/>
          <p:nvPr userDrawn="1"/>
        </p:nvSpPr>
        <p:spPr>
          <a:xfrm>
            <a:off x="1844449" y="2201636"/>
            <a:ext cx="8327571" cy="2612571"/>
          </a:xfrm>
          <a:prstGeom prst="rect">
            <a:avLst/>
          </a:prstGeom>
          <a:solidFill>
            <a:srgbClr val="120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xmlns="" id="{99B1F60F-BB0F-274C-A622-1DA74E9E02CB}"/>
              </a:ext>
            </a:extLst>
          </p:cNvPr>
          <p:cNvSpPr txBox="1">
            <a:spLocks/>
          </p:cNvSpPr>
          <p:nvPr userDrawn="1"/>
        </p:nvSpPr>
        <p:spPr>
          <a:xfrm>
            <a:off x="3374481" y="2816436"/>
            <a:ext cx="5573857" cy="693550"/>
          </a:xfrm>
          <a:prstGeom prst="rect">
            <a:avLst/>
          </a:prstGeom>
        </p:spPr>
        <p:txBody>
          <a:bodyPr/>
          <a:lstStyle>
            <a:lvl1pPr algn="l" defTabSz="914400" rtl="0" eaLnBrk="1" latinLnBrk="0" hangingPunct="1">
              <a:lnSpc>
                <a:spcPct val="90000"/>
              </a:lnSpc>
              <a:spcBef>
                <a:spcPct val="0"/>
              </a:spcBef>
              <a:buNone/>
              <a:defRPr sz="4000" kern="1200">
                <a:solidFill>
                  <a:srgbClr val="F84A4F"/>
                </a:solidFill>
                <a:latin typeface="Avenir Roman" panose="02000503020000020003" pitchFamily="2" charset="0"/>
                <a:ea typeface="+mj-ea"/>
                <a:cs typeface="+mj-cs"/>
              </a:defRPr>
            </a:lvl1pPr>
          </a:lstStyle>
          <a:p>
            <a:r>
              <a:rPr lang="fr-FR" sz="4800" dirty="0">
                <a:solidFill>
                  <a:schemeClr val="bg1"/>
                </a:solidFill>
              </a:rPr>
              <a:t>Modifier</a:t>
            </a:r>
          </a:p>
          <a:p>
            <a:r>
              <a:rPr lang="fr-FR" sz="4800" dirty="0">
                <a:solidFill>
                  <a:schemeClr val="bg1"/>
                </a:solidFill>
              </a:rPr>
              <a:t>Le texte</a:t>
            </a:r>
          </a:p>
        </p:txBody>
      </p:sp>
      <p:pic>
        <p:nvPicPr>
          <p:cNvPr id="7" name="Image 6">
            <a:extLst>
              <a:ext uri="{FF2B5EF4-FFF2-40B4-BE49-F238E27FC236}">
                <a16:creationId xmlns:a16="http://schemas.microsoft.com/office/drawing/2014/main" xmlns="" id="{225BF214-D9C4-6C4B-B073-FFDB1D73EBCB}"/>
              </a:ext>
            </a:extLst>
          </p:cNvPr>
          <p:cNvPicPr>
            <a:picLocks noChangeAspect="1"/>
          </p:cNvPicPr>
          <p:nvPr userDrawn="1"/>
        </p:nvPicPr>
        <p:blipFill>
          <a:blip r:embed="rId2"/>
          <a:stretch>
            <a:fillRect/>
          </a:stretch>
        </p:blipFill>
        <p:spPr>
          <a:xfrm>
            <a:off x="1590190" y="3856761"/>
            <a:ext cx="1223682" cy="1223682"/>
          </a:xfrm>
          <a:prstGeom prst="rect">
            <a:avLst/>
          </a:prstGeom>
        </p:spPr>
      </p:pic>
      <p:pic>
        <p:nvPicPr>
          <p:cNvPr id="8" name="Image 7">
            <a:extLst>
              <a:ext uri="{FF2B5EF4-FFF2-40B4-BE49-F238E27FC236}">
                <a16:creationId xmlns:a16="http://schemas.microsoft.com/office/drawing/2014/main" xmlns="" id="{A6A9AAD5-3E95-2F49-98FE-3438A771BBAA}"/>
              </a:ext>
            </a:extLst>
          </p:cNvPr>
          <p:cNvPicPr>
            <a:picLocks noChangeAspect="1"/>
          </p:cNvPicPr>
          <p:nvPr userDrawn="1"/>
        </p:nvPicPr>
        <p:blipFill>
          <a:blip r:embed="rId2"/>
          <a:stretch>
            <a:fillRect/>
          </a:stretch>
        </p:blipFill>
        <p:spPr>
          <a:xfrm rot="10800000">
            <a:off x="9205022" y="1939529"/>
            <a:ext cx="1223682" cy="1223682"/>
          </a:xfrm>
          <a:prstGeom prst="rect">
            <a:avLst/>
          </a:prstGeom>
        </p:spPr>
      </p:pic>
    </p:spTree>
    <p:extLst>
      <p:ext uri="{BB962C8B-B14F-4D97-AF65-F5344CB8AC3E}">
        <p14:creationId xmlns:p14="http://schemas.microsoft.com/office/powerpoint/2010/main" val="3876185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E85B30-405A-FB46-8DF5-746BC8B9A78E}"/>
              </a:ext>
            </a:extLst>
          </p:cNvPr>
          <p:cNvSpPr>
            <a:spLocks noGrp="1"/>
          </p:cNvSpPr>
          <p:nvPr>
            <p:ph type="title"/>
          </p:nvPr>
        </p:nvSpPr>
        <p:spPr/>
        <p:txBody>
          <a:bodyPr/>
          <a:lstStyle/>
          <a:p>
            <a:r>
              <a:rPr lang="fr-FR"/>
              <a:t>Modifiez le style du titre</a:t>
            </a:r>
          </a:p>
        </p:txBody>
      </p:sp>
      <p:pic>
        <p:nvPicPr>
          <p:cNvPr id="3" name="Image 2" descr="Une image contenant très coloré&#10;&#10;Description générée automatiquement">
            <a:extLst>
              <a:ext uri="{FF2B5EF4-FFF2-40B4-BE49-F238E27FC236}">
                <a16:creationId xmlns:a16="http://schemas.microsoft.com/office/drawing/2014/main" xmlns="" id="{CA81A55D-DFB5-D94F-9198-A92D2556870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xmlns="" id="{865809E2-3C94-3A4C-8690-F8684AFDFAB2}"/>
              </a:ext>
            </a:extLst>
          </p:cNvPr>
          <p:cNvPicPr>
            <a:picLocks noChangeAspect="1"/>
          </p:cNvPicPr>
          <p:nvPr userDrawn="1"/>
        </p:nvPicPr>
        <p:blipFill>
          <a:blip r:embed="rId3"/>
          <a:stretch>
            <a:fillRect/>
          </a:stretch>
        </p:blipFill>
        <p:spPr>
          <a:xfrm>
            <a:off x="3715327" y="2035463"/>
            <a:ext cx="3991400" cy="1840346"/>
          </a:xfrm>
          <a:prstGeom prst="rect">
            <a:avLst/>
          </a:prstGeom>
        </p:spPr>
      </p:pic>
    </p:spTree>
    <p:extLst>
      <p:ext uri="{BB962C8B-B14F-4D97-AF65-F5344CB8AC3E}">
        <p14:creationId xmlns:p14="http://schemas.microsoft.com/office/powerpoint/2010/main" val="186272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0B89A2E-3220-C54D-A2FC-361A587BD062}"/>
              </a:ext>
            </a:extLst>
          </p:cNvPr>
          <p:cNvSpPr>
            <a:spLocks noGrp="1"/>
          </p:cNvSpPr>
          <p:nvPr>
            <p:ph type="title"/>
          </p:nvPr>
        </p:nvSpPr>
        <p:spPr/>
        <p:txBody>
          <a:bodyPr/>
          <a:lstStyle/>
          <a:p>
            <a:r>
              <a:rPr lang="fr-FR"/>
              <a:t>Modifiez le style du titre</a:t>
            </a:r>
          </a:p>
        </p:txBody>
      </p:sp>
      <p:pic>
        <p:nvPicPr>
          <p:cNvPr id="3" name="Image 2" descr="Une image contenant très coloré&#10;&#10;Description générée automatiquement">
            <a:extLst>
              <a:ext uri="{FF2B5EF4-FFF2-40B4-BE49-F238E27FC236}">
                <a16:creationId xmlns:a16="http://schemas.microsoft.com/office/drawing/2014/main" xmlns="" id="{7CC139D0-6B05-4E41-847C-FE5E867036B4}"/>
              </a:ext>
            </a:extLst>
          </p:cNvPr>
          <p:cNvPicPr>
            <a:picLocks noChangeAspect="1"/>
          </p:cNvPicPr>
          <p:nvPr userDrawn="1"/>
        </p:nvPicPr>
        <p:blipFill>
          <a:blip r:embed="rId2"/>
          <a:stretch>
            <a:fillRect/>
          </a:stretch>
        </p:blipFill>
        <p:spPr>
          <a:xfrm>
            <a:off x="0" y="-1"/>
            <a:ext cx="12192000" cy="6858000"/>
          </a:xfrm>
          <a:prstGeom prst="rect">
            <a:avLst/>
          </a:prstGeom>
        </p:spPr>
      </p:pic>
      <p:pic>
        <p:nvPicPr>
          <p:cNvPr id="4" name="Image 3">
            <a:extLst>
              <a:ext uri="{FF2B5EF4-FFF2-40B4-BE49-F238E27FC236}">
                <a16:creationId xmlns:a16="http://schemas.microsoft.com/office/drawing/2014/main" xmlns="" id="{C127506F-6F0C-2E47-8C5F-F6A6B4CE1BD5}"/>
              </a:ext>
            </a:extLst>
          </p:cNvPr>
          <p:cNvPicPr>
            <a:picLocks noChangeAspect="1"/>
          </p:cNvPicPr>
          <p:nvPr userDrawn="1"/>
        </p:nvPicPr>
        <p:blipFill>
          <a:blip r:embed="rId3"/>
          <a:stretch>
            <a:fillRect/>
          </a:stretch>
        </p:blipFill>
        <p:spPr>
          <a:xfrm>
            <a:off x="5146169" y="814796"/>
            <a:ext cx="1899661" cy="875892"/>
          </a:xfrm>
          <a:prstGeom prst="rect">
            <a:avLst/>
          </a:prstGeom>
        </p:spPr>
      </p:pic>
      <p:sp>
        <p:nvSpPr>
          <p:cNvPr id="6" name="ZoneTexte 5">
            <a:extLst>
              <a:ext uri="{FF2B5EF4-FFF2-40B4-BE49-F238E27FC236}">
                <a16:creationId xmlns:a16="http://schemas.microsoft.com/office/drawing/2014/main" xmlns="" id="{0C1ED6DC-4E83-4937-8EB4-22BF137ABF18}"/>
              </a:ext>
            </a:extLst>
          </p:cNvPr>
          <p:cNvSpPr txBox="1"/>
          <p:nvPr userDrawn="1"/>
        </p:nvSpPr>
        <p:spPr>
          <a:xfrm>
            <a:off x="8484781" y="6242715"/>
            <a:ext cx="2830244" cy="369332"/>
          </a:xfrm>
          <a:prstGeom prst="rect">
            <a:avLst/>
          </a:prstGeom>
          <a:noFill/>
        </p:spPr>
        <p:txBody>
          <a:bodyPr wrap="square" rtlCol="0">
            <a:spAutoFit/>
          </a:bodyPr>
          <a:lstStyle/>
          <a:p>
            <a:r>
              <a:rPr lang="fr-FR" dirty="0">
                <a:solidFill>
                  <a:srgbClr val="FF4A4E"/>
                </a:solidFill>
              </a:rPr>
              <a:t>Maître Jérôme CESBRON </a:t>
            </a:r>
          </a:p>
        </p:txBody>
      </p:sp>
      <p:sp>
        <p:nvSpPr>
          <p:cNvPr id="7" name="ZoneTexte 6">
            <a:extLst>
              <a:ext uri="{FF2B5EF4-FFF2-40B4-BE49-F238E27FC236}">
                <a16:creationId xmlns:a16="http://schemas.microsoft.com/office/drawing/2014/main" xmlns="" id="{7D864FCF-CC71-4A38-BABD-9745B5807608}"/>
              </a:ext>
            </a:extLst>
          </p:cNvPr>
          <p:cNvSpPr txBox="1"/>
          <p:nvPr userDrawn="1"/>
        </p:nvSpPr>
        <p:spPr>
          <a:xfrm>
            <a:off x="1321981" y="6210449"/>
            <a:ext cx="2830244" cy="369332"/>
          </a:xfrm>
          <a:prstGeom prst="rect">
            <a:avLst/>
          </a:prstGeom>
          <a:noFill/>
        </p:spPr>
        <p:txBody>
          <a:bodyPr wrap="square" rtlCol="0">
            <a:spAutoFit/>
          </a:bodyPr>
          <a:lstStyle/>
          <a:p>
            <a:r>
              <a:rPr lang="fr-FR" dirty="0">
                <a:solidFill>
                  <a:srgbClr val="FF4A4E"/>
                </a:solidFill>
              </a:rPr>
              <a:t>16 janvier 2020</a:t>
            </a:r>
          </a:p>
        </p:txBody>
      </p:sp>
      <p:pic>
        <p:nvPicPr>
          <p:cNvPr id="8" name="Image 1" descr="Signature">
            <a:extLst>
              <a:ext uri="{FF2B5EF4-FFF2-40B4-BE49-F238E27FC236}">
                <a16:creationId xmlns:a16="http://schemas.microsoft.com/office/drawing/2014/main" xmlns="" id="{04B934B4-5913-4DB8-A89A-3B10E265D7E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40631" y="5996762"/>
            <a:ext cx="1140792" cy="86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19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EA7D755-483D-F040-A302-2645566D92C9}"/>
              </a:ext>
            </a:extLst>
          </p:cNvPr>
          <p:cNvSpPr/>
          <p:nvPr userDrawn="1"/>
        </p:nvSpPr>
        <p:spPr>
          <a:xfrm>
            <a:off x="0" y="6738409"/>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
        <p:nvSpPr>
          <p:cNvPr id="4" name="Espace réservé de la date 3">
            <a:extLst>
              <a:ext uri="{FF2B5EF4-FFF2-40B4-BE49-F238E27FC236}">
                <a16:creationId xmlns:a16="http://schemas.microsoft.com/office/drawing/2014/main" xmlns="" id="{CE3A6D7E-C6AB-954A-B82C-2D71D1ADAA96}"/>
              </a:ext>
            </a:extLst>
          </p:cNvPr>
          <p:cNvSpPr>
            <a:spLocks noGrp="1"/>
          </p:cNvSpPr>
          <p:nvPr>
            <p:ph type="dt" sz="half" idx="10"/>
          </p:nvPr>
        </p:nvSpPr>
        <p:spPr>
          <a:xfrm>
            <a:off x="838200" y="6356350"/>
            <a:ext cx="2743200" cy="365125"/>
          </a:xfrm>
          <a:prstGeom prst="rect">
            <a:avLst/>
          </a:prstGeom>
        </p:spPr>
        <p:txBody>
          <a:bodyPr/>
          <a:lstStyle>
            <a:lvl1pPr>
              <a:defRPr b="0" i="0">
                <a:latin typeface="Calibri Light" panose="020F0302020204030204" pitchFamily="34" charset="0"/>
              </a:defRPr>
            </a:lvl1pPr>
          </a:lstStyle>
          <a:p>
            <a:endParaRPr lang="fr-FR" dirty="0"/>
          </a:p>
        </p:txBody>
      </p:sp>
      <p:sp>
        <p:nvSpPr>
          <p:cNvPr id="5" name="Espace réservé du pied de page 4">
            <a:extLst>
              <a:ext uri="{FF2B5EF4-FFF2-40B4-BE49-F238E27FC236}">
                <a16:creationId xmlns:a16="http://schemas.microsoft.com/office/drawing/2014/main" xmlns="" id="{572F4AB2-8041-F941-9BB2-7BCB46A962B8}"/>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Light" panose="020F030202020403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xmlns="" id="{71633BF1-6A3B-FB4B-9906-F2EDCC6C42BD}"/>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Light" panose="020F0302020204030204" pitchFamily="34" charset="0"/>
              </a:defRPr>
            </a:lvl1pPr>
          </a:lstStyle>
          <a:p>
            <a:fld id="{4FA9DDC6-62CD-2646-BA46-C1690F89B165}" type="slidenum">
              <a:rPr lang="fr-FR" smtClean="0"/>
              <a:pPr/>
              <a:t>‹N°›</a:t>
            </a:fld>
            <a:endParaRPr lang="fr-FR" dirty="0"/>
          </a:p>
        </p:txBody>
      </p:sp>
      <p:pic>
        <p:nvPicPr>
          <p:cNvPr id="8" name="Image 7" descr="Une image contenant réfrigérateur&#10;&#10;Description générée automatiquement">
            <a:extLst>
              <a:ext uri="{FF2B5EF4-FFF2-40B4-BE49-F238E27FC236}">
                <a16:creationId xmlns:a16="http://schemas.microsoft.com/office/drawing/2014/main" xmlns="" id="{4D6A564D-EBDC-8642-9C61-133D17BCE160}"/>
              </a:ext>
            </a:extLst>
          </p:cNvPr>
          <p:cNvPicPr>
            <a:picLocks noChangeAspect="1"/>
          </p:cNvPicPr>
          <p:nvPr userDrawn="1"/>
        </p:nvPicPr>
        <p:blipFill>
          <a:blip r:embed="rId2"/>
          <a:stretch>
            <a:fillRect/>
          </a:stretch>
        </p:blipFill>
        <p:spPr>
          <a:xfrm>
            <a:off x="0" y="155951"/>
            <a:ext cx="12192000" cy="6858000"/>
          </a:xfrm>
          <a:prstGeom prst="rect">
            <a:avLst/>
          </a:prstGeom>
        </p:spPr>
      </p:pic>
      <p:pic>
        <p:nvPicPr>
          <p:cNvPr id="9" name="Image 8">
            <a:extLst>
              <a:ext uri="{FF2B5EF4-FFF2-40B4-BE49-F238E27FC236}">
                <a16:creationId xmlns:a16="http://schemas.microsoft.com/office/drawing/2014/main" xmlns="" id="{F5B32907-D506-884B-BB01-86BCD9BA88FC}"/>
              </a:ext>
            </a:extLst>
          </p:cNvPr>
          <p:cNvPicPr>
            <a:picLocks noChangeAspect="1"/>
          </p:cNvPicPr>
          <p:nvPr userDrawn="1"/>
        </p:nvPicPr>
        <p:blipFill>
          <a:blip r:embed="rId3"/>
          <a:stretch>
            <a:fillRect/>
          </a:stretch>
        </p:blipFill>
        <p:spPr>
          <a:xfrm>
            <a:off x="1524000" y="1266862"/>
            <a:ext cx="1584000" cy="734976"/>
          </a:xfrm>
          <a:prstGeom prst="rect">
            <a:avLst/>
          </a:prstGeom>
        </p:spPr>
      </p:pic>
      <p:sp>
        <p:nvSpPr>
          <p:cNvPr id="3" name="ZoneTexte 2">
            <a:extLst>
              <a:ext uri="{FF2B5EF4-FFF2-40B4-BE49-F238E27FC236}">
                <a16:creationId xmlns:a16="http://schemas.microsoft.com/office/drawing/2014/main" xmlns="" id="{DE5F22AC-7413-814C-A4BE-A061043FC049}"/>
              </a:ext>
            </a:extLst>
          </p:cNvPr>
          <p:cNvSpPr txBox="1"/>
          <p:nvPr userDrawn="1"/>
        </p:nvSpPr>
        <p:spPr>
          <a:xfrm>
            <a:off x="11073939" y="6382816"/>
            <a:ext cx="897774" cy="369332"/>
          </a:xfrm>
          <a:prstGeom prst="rect">
            <a:avLst/>
          </a:prstGeom>
          <a:noFill/>
        </p:spPr>
        <p:txBody>
          <a:bodyPr wrap="square" rtlCol="0">
            <a:spAutoFit/>
          </a:bodyPr>
          <a:lstStyle/>
          <a:p>
            <a:pPr algn="r"/>
            <a:endParaRPr lang="fr-FR" b="0" i="0" dirty="0">
              <a:solidFill>
                <a:srgbClr val="1911AE"/>
              </a:solidFill>
              <a:latin typeface="Avenir Book" panose="02000503020000020003" pitchFamily="2" charset="0"/>
            </a:endParaRPr>
          </a:p>
        </p:txBody>
      </p:sp>
      <p:sp>
        <p:nvSpPr>
          <p:cNvPr id="18" name="ZoneTexte 17">
            <a:extLst>
              <a:ext uri="{FF2B5EF4-FFF2-40B4-BE49-F238E27FC236}">
                <a16:creationId xmlns:a16="http://schemas.microsoft.com/office/drawing/2014/main" xmlns="" id="{E1678128-EBE4-F548-96F8-9B8AE6E9742A}"/>
              </a:ext>
            </a:extLst>
          </p:cNvPr>
          <p:cNvSpPr txBox="1"/>
          <p:nvPr userDrawn="1"/>
        </p:nvSpPr>
        <p:spPr>
          <a:xfrm>
            <a:off x="11073939" y="6366416"/>
            <a:ext cx="897774" cy="369332"/>
          </a:xfrm>
          <a:prstGeom prst="rect">
            <a:avLst/>
          </a:prstGeom>
          <a:noFill/>
        </p:spPr>
        <p:txBody>
          <a:bodyPr wrap="square" rtlCol="0">
            <a:spAutoFit/>
          </a:bodyPr>
          <a:lstStyle/>
          <a:p>
            <a:pPr algn="r"/>
            <a:fld id="{521272E9-5F8F-5B49-94D3-EE79570BC0CB}" type="slidenum">
              <a:rPr lang="fr-FR" b="0" i="0" smtClean="0">
                <a:solidFill>
                  <a:srgbClr val="1911AE"/>
                </a:solidFill>
                <a:latin typeface="Avenir Book" panose="02000503020000020003" pitchFamily="2" charset="0"/>
              </a:rPr>
              <a:pPr algn="r"/>
              <a:t>‹N°›</a:t>
            </a:fld>
            <a:endParaRPr lang="fr-FR" b="0" i="0" dirty="0">
              <a:solidFill>
                <a:srgbClr val="1911AE"/>
              </a:solidFill>
              <a:latin typeface="Avenir Book" panose="02000503020000020003" pitchFamily="2" charset="0"/>
            </a:endParaRPr>
          </a:p>
        </p:txBody>
      </p:sp>
      <p:sp>
        <p:nvSpPr>
          <p:cNvPr id="19" name="Rectangle 18">
            <a:extLst>
              <a:ext uri="{FF2B5EF4-FFF2-40B4-BE49-F238E27FC236}">
                <a16:creationId xmlns:a16="http://schemas.microsoft.com/office/drawing/2014/main" xmlns="" id="{CB27220B-94A5-8A4C-B616-B53C002BF35F}"/>
              </a:ext>
            </a:extLst>
          </p:cNvPr>
          <p:cNvSpPr/>
          <p:nvPr userDrawn="1"/>
        </p:nvSpPr>
        <p:spPr>
          <a:xfrm>
            <a:off x="11939755" y="6544622"/>
            <a:ext cx="252246" cy="45719"/>
          </a:xfrm>
          <a:prstGeom prst="rect">
            <a:avLst/>
          </a:prstGeom>
          <a:solidFill>
            <a:srgbClr val="191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120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EA7D755-483D-F040-A302-2645566D92C9}"/>
              </a:ext>
            </a:extLst>
          </p:cNvPr>
          <p:cNvSpPr/>
          <p:nvPr userDrawn="1"/>
        </p:nvSpPr>
        <p:spPr>
          <a:xfrm>
            <a:off x="0" y="6738409"/>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
        <p:nvSpPr>
          <p:cNvPr id="4" name="Espace réservé de la date 3">
            <a:extLst>
              <a:ext uri="{FF2B5EF4-FFF2-40B4-BE49-F238E27FC236}">
                <a16:creationId xmlns:a16="http://schemas.microsoft.com/office/drawing/2014/main" xmlns="" id="{CE3A6D7E-C6AB-954A-B82C-2D71D1ADAA96}"/>
              </a:ext>
            </a:extLst>
          </p:cNvPr>
          <p:cNvSpPr>
            <a:spLocks noGrp="1"/>
          </p:cNvSpPr>
          <p:nvPr>
            <p:ph type="dt" sz="half" idx="10"/>
          </p:nvPr>
        </p:nvSpPr>
        <p:spPr>
          <a:xfrm>
            <a:off x="838200" y="6356350"/>
            <a:ext cx="2743200" cy="365125"/>
          </a:xfrm>
          <a:prstGeom prst="rect">
            <a:avLst/>
          </a:prstGeom>
        </p:spPr>
        <p:txBody>
          <a:bodyPr/>
          <a:lstStyle>
            <a:lvl1pPr>
              <a:defRPr b="0" i="0">
                <a:latin typeface="Calibri Light" panose="020F0302020204030204" pitchFamily="34" charset="0"/>
              </a:defRPr>
            </a:lvl1pPr>
          </a:lstStyle>
          <a:p>
            <a:endParaRPr lang="fr-FR" dirty="0"/>
          </a:p>
        </p:txBody>
      </p:sp>
      <p:sp>
        <p:nvSpPr>
          <p:cNvPr id="5" name="Espace réservé du pied de page 4">
            <a:extLst>
              <a:ext uri="{FF2B5EF4-FFF2-40B4-BE49-F238E27FC236}">
                <a16:creationId xmlns:a16="http://schemas.microsoft.com/office/drawing/2014/main" xmlns="" id="{572F4AB2-8041-F941-9BB2-7BCB46A962B8}"/>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Light" panose="020F030202020403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xmlns="" id="{71633BF1-6A3B-FB4B-9906-F2EDCC6C42BD}"/>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Light" panose="020F0302020204030204" pitchFamily="34" charset="0"/>
              </a:defRPr>
            </a:lvl1pPr>
          </a:lstStyle>
          <a:p>
            <a:fld id="{4FA9DDC6-62CD-2646-BA46-C1690F89B165}" type="slidenum">
              <a:rPr lang="fr-FR" smtClean="0"/>
              <a:pPr/>
              <a:t>‹N°›</a:t>
            </a:fld>
            <a:endParaRPr lang="fr-FR" dirty="0"/>
          </a:p>
        </p:txBody>
      </p:sp>
      <p:pic>
        <p:nvPicPr>
          <p:cNvPr id="14" name="Image 13" descr="Une image contenant table&#10;&#10;Description générée automatiquement">
            <a:extLst>
              <a:ext uri="{FF2B5EF4-FFF2-40B4-BE49-F238E27FC236}">
                <a16:creationId xmlns:a16="http://schemas.microsoft.com/office/drawing/2014/main" xmlns="" id="{3BF1345B-EBA3-4B40-8C30-F7656B62F8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ous-titre 2">
            <a:extLst>
              <a:ext uri="{FF2B5EF4-FFF2-40B4-BE49-F238E27FC236}">
                <a16:creationId xmlns:a16="http://schemas.microsoft.com/office/drawing/2014/main" xmlns="" id="{3A2F3B06-8ACA-AF49-BA92-B0949B48D0FE}"/>
              </a:ext>
            </a:extLst>
          </p:cNvPr>
          <p:cNvSpPr>
            <a:spLocks noGrp="1"/>
          </p:cNvSpPr>
          <p:nvPr>
            <p:ph type="subTitle" idx="1" hasCustomPrompt="1"/>
          </p:nvPr>
        </p:nvSpPr>
        <p:spPr>
          <a:xfrm>
            <a:off x="1520500" y="2129236"/>
            <a:ext cx="7873267" cy="2309548"/>
          </a:xfrm>
        </p:spPr>
        <p:txBody>
          <a:bodyPr anchor="ctr">
            <a:normAutofit/>
          </a:bodyPr>
          <a:lstStyle>
            <a:lvl1pPr marL="0" indent="0" algn="l">
              <a:buNone/>
              <a:defRPr sz="4000">
                <a:solidFill>
                  <a:srgbClr val="F84A4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 MODIFIEZ LE STYLE DES SOUS-TITRES DU MASQUE</a:t>
            </a:r>
          </a:p>
        </p:txBody>
      </p:sp>
      <p:pic>
        <p:nvPicPr>
          <p:cNvPr id="15" name="Image 14">
            <a:extLst>
              <a:ext uri="{FF2B5EF4-FFF2-40B4-BE49-F238E27FC236}">
                <a16:creationId xmlns:a16="http://schemas.microsoft.com/office/drawing/2014/main" xmlns="" id="{29425B46-3FED-C440-99DB-45CF89B4DCE7}"/>
              </a:ext>
            </a:extLst>
          </p:cNvPr>
          <p:cNvPicPr>
            <a:picLocks noChangeAspect="1"/>
          </p:cNvPicPr>
          <p:nvPr userDrawn="1"/>
        </p:nvPicPr>
        <p:blipFill>
          <a:blip r:embed="rId3"/>
          <a:stretch>
            <a:fillRect/>
          </a:stretch>
        </p:blipFill>
        <p:spPr>
          <a:xfrm>
            <a:off x="1520500" y="1273705"/>
            <a:ext cx="1587500" cy="736600"/>
          </a:xfrm>
          <a:prstGeom prst="rect">
            <a:avLst/>
          </a:prstGeom>
        </p:spPr>
      </p:pic>
      <p:sp>
        <p:nvSpPr>
          <p:cNvPr id="10" name="Parallélogramme 9">
            <a:extLst>
              <a:ext uri="{FF2B5EF4-FFF2-40B4-BE49-F238E27FC236}">
                <a16:creationId xmlns:a16="http://schemas.microsoft.com/office/drawing/2014/main" xmlns="" id="{59818729-97A8-C640-A8B0-72DA3BEDA4EE}"/>
              </a:ext>
            </a:extLst>
          </p:cNvPr>
          <p:cNvSpPr/>
          <p:nvPr userDrawn="1"/>
        </p:nvSpPr>
        <p:spPr>
          <a:xfrm>
            <a:off x="3326674" y="1384903"/>
            <a:ext cx="5895703" cy="599003"/>
          </a:xfrm>
          <a:prstGeom prst="parallelogram">
            <a:avLst/>
          </a:prstGeom>
          <a:solidFill>
            <a:srgbClr val="F74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solidFill>
                <a:srgbClr val="F74B4F"/>
              </a:solidFill>
              <a:latin typeface="Calibri Light" panose="020F0302020204030204" pitchFamily="34" charset="0"/>
            </a:endParaRPr>
          </a:p>
        </p:txBody>
      </p:sp>
      <p:sp>
        <p:nvSpPr>
          <p:cNvPr id="18" name="ZoneTexte 17">
            <a:extLst>
              <a:ext uri="{FF2B5EF4-FFF2-40B4-BE49-F238E27FC236}">
                <a16:creationId xmlns:a16="http://schemas.microsoft.com/office/drawing/2014/main" xmlns="" id="{7640D229-76C0-8347-996A-DF3D8AFCDCD5}"/>
              </a:ext>
            </a:extLst>
          </p:cNvPr>
          <p:cNvSpPr txBox="1"/>
          <p:nvPr userDrawn="1"/>
        </p:nvSpPr>
        <p:spPr>
          <a:xfrm>
            <a:off x="11073939" y="6366416"/>
            <a:ext cx="897774" cy="369332"/>
          </a:xfrm>
          <a:prstGeom prst="rect">
            <a:avLst/>
          </a:prstGeom>
          <a:noFill/>
        </p:spPr>
        <p:txBody>
          <a:bodyPr wrap="square" rtlCol="0">
            <a:spAutoFit/>
          </a:bodyPr>
          <a:lstStyle/>
          <a:p>
            <a:pPr algn="r"/>
            <a:fld id="{521272E9-5F8F-5B49-94D3-EE79570BC0CB}" type="slidenum">
              <a:rPr lang="fr-FR" b="0" i="0" smtClean="0">
                <a:solidFill>
                  <a:srgbClr val="1911AE"/>
                </a:solidFill>
                <a:latin typeface="Avenir Book" panose="02000503020000020003" pitchFamily="2" charset="0"/>
              </a:rPr>
              <a:pPr algn="r"/>
              <a:t>‹N°›</a:t>
            </a:fld>
            <a:endParaRPr lang="fr-FR" b="0" i="0" dirty="0">
              <a:solidFill>
                <a:srgbClr val="1911AE"/>
              </a:solidFill>
              <a:latin typeface="Avenir Book" panose="02000503020000020003" pitchFamily="2" charset="0"/>
            </a:endParaRPr>
          </a:p>
        </p:txBody>
      </p:sp>
      <p:sp>
        <p:nvSpPr>
          <p:cNvPr id="19" name="Rectangle 18">
            <a:extLst>
              <a:ext uri="{FF2B5EF4-FFF2-40B4-BE49-F238E27FC236}">
                <a16:creationId xmlns:a16="http://schemas.microsoft.com/office/drawing/2014/main" xmlns="" id="{C71DD4B9-102E-FC4F-934A-504041281E69}"/>
              </a:ext>
            </a:extLst>
          </p:cNvPr>
          <p:cNvSpPr/>
          <p:nvPr userDrawn="1"/>
        </p:nvSpPr>
        <p:spPr>
          <a:xfrm>
            <a:off x="11939755" y="6544622"/>
            <a:ext cx="252246" cy="45719"/>
          </a:xfrm>
          <a:prstGeom prst="rect">
            <a:avLst/>
          </a:prstGeom>
          <a:solidFill>
            <a:srgbClr val="191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330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1EDD256-32A2-6146-A3EA-F4EB66D1E18F}"/>
              </a:ext>
            </a:extLst>
          </p:cNvPr>
          <p:cNvSpPr>
            <a:spLocks noGrp="1"/>
          </p:cNvSpPr>
          <p:nvPr>
            <p:ph type="title" hasCustomPrompt="1"/>
          </p:nvPr>
        </p:nvSpPr>
        <p:spPr>
          <a:xfrm>
            <a:off x="838200" y="365125"/>
            <a:ext cx="10515600" cy="1325563"/>
          </a:xfrm>
          <a:prstGeom prst="rect">
            <a:avLst/>
          </a:prstGeom>
        </p:spPr>
        <p:txBody>
          <a:bodyPr>
            <a:normAutofit/>
          </a:bodyPr>
          <a:lstStyle>
            <a:lvl1pPr>
              <a:defRPr sz="3200" b="1" i="0" spc="0">
                <a:solidFill>
                  <a:srgbClr val="FF4A4E"/>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xmlns="" id="{3AA0B6E4-F899-644F-B86C-D85EBC171513}"/>
              </a:ext>
            </a:extLst>
          </p:cNvPr>
          <p:cNvSpPr>
            <a:spLocks noGrp="1"/>
          </p:cNvSpPr>
          <p:nvPr>
            <p:ph idx="1"/>
          </p:nvPr>
        </p:nvSpPr>
        <p:spPr/>
        <p:txBody>
          <a:bodyPr/>
          <a:lstStyle>
            <a:lvl1pPr>
              <a:defRPr>
                <a:solidFill>
                  <a:srgbClr val="1911AE"/>
                </a:solidFill>
              </a:defRPr>
            </a:lvl1pPr>
            <a:lvl2pPr>
              <a:defRPr>
                <a:solidFill>
                  <a:srgbClr val="1911AE"/>
                </a:solidFill>
              </a:defRPr>
            </a:lvl2pPr>
            <a:lvl3pPr>
              <a:defRPr>
                <a:solidFill>
                  <a:srgbClr val="1911AE"/>
                </a:solidFill>
              </a:defRPr>
            </a:lvl3pPr>
            <a:lvl4pPr>
              <a:defRPr>
                <a:solidFill>
                  <a:srgbClr val="1911AE"/>
                </a:solidFill>
              </a:defRPr>
            </a:lvl4pPr>
            <a:lvl5pPr>
              <a:defRPr>
                <a:solidFill>
                  <a:srgbClr val="1911AE"/>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7">
            <a:extLst>
              <a:ext uri="{FF2B5EF4-FFF2-40B4-BE49-F238E27FC236}">
                <a16:creationId xmlns:a16="http://schemas.microsoft.com/office/drawing/2014/main" xmlns="" id="{02345729-6114-E241-A348-7C797C0AA2DF}"/>
              </a:ext>
            </a:extLst>
          </p:cNvPr>
          <p:cNvSpPr/>
          <p:nvPr userDrawn="1"/>
        </p:nvSpPr>
        <p:spPr>
          <a:xfrm>
            <a:off x="956733" y="1354666"/>
            <a:ext cx="355600" cy="45719"/>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Tree>
    <p:extLst>
      <p:ext uri="{BB962C8B-B14F-4D97-AF65-F5344CB8AC3E}">
        <p14:creationId xmlns:p14="http://schemas.microsoft.com/office/powerpoint/2010/main" val="344626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AA0B6E4-F899-644F-B86C-D85EBC171513}"/>
              </a:ext>
            </a:extLst>
          </p:cNvPr>
          <p:cNvSpPr>
            <a:spLocks noGrp="1"/>
          </p:cNvSpPr>
          <p:nvPr>
            <p:ph idx="1"/>
          </p:nvPr>
        </p:nvSpPr>
        <p:spPr/>
        <p:txBody>
          <a:bodyPr/>
          <a:lstStyle>
            <a:lvl1pPr marL="0" indent="0">
              <a:buNone/>
              <a:defRPr>
                <a:solidFill>
                  <a:srgbClr val="1911AE"/>
                </a:solidFill>
              </a:defRPr>
            </a:lvl1pPr>
          </a:lstStyle>
          <a:p>
            <a:pPr lvl="0"/>
            <a:r>
              <a:rPr lang="fr-FR" dirty="0"/>
              <a:t>Cliquez pour modifier les styles du texte du masque</a:t>
            </a:r>
          </a:p>
        </p:txBody>
      </p:sp>
      <p:sp>
        <p:nvSpPr>
          <p:cNvPr id="8" name="Rectangle 7">
            <a:extLst>
              <a:ext uri="{FF2B5EF4-FFF2-40B4-BE49-F238E27FC236}">
                <a16:creationId xmlns:a16="http://schemas.microsoft.com/office/drawing/2014/main" xmlns="" id="{02345729-6114-E241-A348-7C797C0AA2DF}"/>
              </a:ext>
            </a:extLst>
          </p:cNvPr>
          <p:cNvSpPr/>
          <p:nvPr userDrawn="1"/>
        </p:nvSpPr>
        <p:spPr>
          <a:xfrm>
            <a:off x="956733" y="1354666"/>
            <a:ext cx="355600" cy="45719"/>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
        <p:nvSpPr>
          <p:cNvPr id="9" name="Titre 1">
            <a:extLst>
              <a:ext uri="{FF2B5EF4-FFF2-40B4-BE49-F238E27FC236}">
                <a16:creationId xmlns:a16="http://schemas.microsoft.com/office/drawing/2014/main" xmlns="" id="{A8F3BA2F-38B0-CA49-A43B-962E1B5802B1}"/>
              </a:ext>
            </a:extLst>
          </p:cNvPr>
          <p:cNvSpPr>
            <a:spLocks noGrp="1"/>
          </p:cNvSpPr>
          <p:nvPr>
            <p:ph type="title" hasCustomPrompt="1"/>
          </p:nvPr>
        </p:nvSpPr>
        <p:spPr>
          <a:xfrm>
            <a:off x="838200" y="365125"/>
            <a:ext cx="10515600" cy="1325563"/>
          </a:xfrm>
          <a:prstGeom prst="rect">
            <a:avLst/>
          </a:prstGeom>
        </p:spPr>
        <p:txBody>
          <a:bodyPr>
            <a:normAutofit/>
          </a:bodyPr>
          <a:lstStyle>
            <a:lvl1pPr>
              <a:defRPr sz="3200" spc="-150">
                <a:solidFill>
                  <a:srgbClr val="FF4A4E"/>
                </a:solidFill>
              </a:defRPr>
            </a:lvl1pPr>
          </a:lstStyle>
          <a:p>
            <a:r>
              <a:rPr lang="fr-FR" dirty="0"/>
              <a:t>MODIFIEZ LE STYLE DU TITRE</a:t>
            </a:r>
          </a:p>
        </p:txBody>
      </p:sp>
    </p:spTree>
    <p:extLst>
      <p:ext uri="{BB962C8B-B14F-4D97-AF65-F5344CB8AC3E}">
        <p14:creationId xmlns:p14="http://schemas.microsoft.com/office/powerpoint/2010/main" val="337476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9010DAE-9EA1-984F-AC47-B5511439E394}"/>
              </a:ext>
            </a:extLst>
          </p:cNvPr>
          <p:cNvSpPr>
            <a:spLocks noGrp="1"/>
          </p:cNvSpPr>
          <p:nvPr>
            <p:ph sz="half" idx="1"/>
          </p:nvPr>
        </p:nvSpPr>
        <p:spPr>
          <a:xfrm>
            <a:off x="838200" y="1825625"/>
            <a:ext cx="5181600" cy="4351338"/>
          </a:xfrm>
        </p:spPr>
        <p:txBody>
          <a:bodyPr/>
          <a:lstStyle>
            <a:lvl1pPr>
              <a:defRPr>
                <a:solidFill>
                  <a:srgbClr val="1911AE"/>
                </a:solidFill>
              </a:defRPr>
            </a:lvl1pPr>
            <a:lvl2pPr>
              <a:defRPr>
                <a:solidFill>
                  <a:srgbClr val="1911AE"/>
                </a:solidFill>
              </a:defRPr>
            </a:lvl2pPr>
            <a:lvl3pPr>
              <a:defRPr>
                <a:solidFill>
                  <a:srgbClr val="1911AE"/>
                </a:solidFill>
              </a:defRPr>
            </a:lvl3pPr>
            <a:lvl4pPr>
              <a:defRPr>
                <a:solidFill>
                  <a:srgbClr val="1911AE"/>
                </a:solidFill>
              </a:defRPr>
            </a:lvl4pPr>
            <a:lvl5pPr>
              <a:defRPr>
                <a:solidFill>
                  <a:srgbClr val="1911AE"/>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xmlns="" id="{8C14A416-2C7B-2040-82C8-9E46F4383554}"/>
              </a:ext>
            </a:extLst>
          </p:cNvPr>
          <p:cNvSpPr>
            <a:spLocks noGrp="1"/>
          </p:cNvSpPr>
          <p:nvPr>
            <p:ph sz="half" idx="2"/>
          </p:nvPr>
        </p:nvSpPr>
        <p:spPr>
          <a:xfrm>
            <a:off x="6172200" y="1825625"/>
            <a:ext cx="5181600" cy="4351338"/>
          </a:xfrm>
        </p:spPr>
        <p:txBody>
          <a:bodyPr/>
          <a:lstStyle>
            <a:lvl1pPr>
              <a:defRPr>
                <a:solidFill>
                  <a:srgbClr val="1911AE"/>
                </a:solidFill>
              </a:defRPr>
            </a:lvl1pPr>
            <a:lvl2pPr>
              <a:defRPr>
                <a:solidFill>
                  <a:srgbClr val="1911AE"/>
                </a:solidFill>
              </a:defRPr>
            </a:lvl2pPr>
            <a:lvl3pPr>
              <a:defRPr>
                <a:solidFill>
                  <a:srgbClr val="1911AE"/>
                </a:solidFill>
              </a:defRPr>
            </a:lvl3pPr>
            <a:lvl4pPr>
              <a:defRPr>
                <a:solidFill>
                  <a:srgbClr val="1911AE"/>
                </a:solidFill>
              </a:defRPr>
            </a:lvl4pPr>
            <a:lvl5pPr>
              <a:defRPr>
                <a:solidFill>
                  <a:srgbClr val="1911AE"/>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7">
            <a:extLst>
              <a:ext uri="{FF2B5EF4-FFF2-40B4-BE49-F238E27FC236}">
                <a16:creationId xmlns:a16="http://schemas.microsoft.com/office/drawing/2014/main" xmlns="" id="{CA73EB2B-9AC0-A64C-9FBF-A331BA115236}"/>
              </a:ext>
            </a:extLst>
          </p:cNvPr>
          <p:cNvSpPr/>
          <p:nvPr userDrawn="1"/>
        </p:nvSpPr>
        <p:spPr>
          <a:xfrm>
            <a:off x="956733" y="1354666"/>
            <a:ext cx="355600" cy="45719"/>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
        <p:nvSpPr>
          <p:cNvPr id="10" name="Titre 1">
            <a:extLst>
              <a:ext uri="{FF2B5EF4-FFF2-40B4-BE49-F238E27FC236}">
                <a16:creationId xmlns:a16="http://schemas.microsoft.com/office/drawing/2014/main" xmlns="" id="{A390D7C7-731D-1748-BA2F-048E14085E4C}"/>
              </a:ext>
            </a:extLst>
          </p:cNvPr>
          <p:cNvSpPr>
            <a:spLocks noGrp="1"/>
          </p:cNvSpPr>
          <p:nvPr>
            <p:ph type="title" hasCustomPrompt="1"/>
          </p:nvPr>
        </p:nvSpPr>
        <p:spPr>
          <a:xfrm>
            <a:off x="838200" y="365125"/>
            <a:ext cx="10515600" cy="1325563"/>
          </a:xfrm>
          <a:prstGeom prst="rect">
            <a:avLst/>
          </a:prstGeom>
        </p:spPr>
        <p:txBody>
          <a:bodyPr>
            <a:normAutofit/>
          </a:bodyPr>
          <a:lstStyle>
            <a:lvl1pPr>
              <a:defRPr sz="3200" spc="-150">
                <a:solidFill>
                  <a:srgbClr val="FF4A4E"/>
                </a:solidFill>
              </a:defRPr>
            </a:lvl1pPr>
          </a:lstStyle>
          <a:p>
            <a:r>
              <a:rPr lang="fr-FR" dirty="0"/>
              <a:t>MODIFIEZ LE STYLE DU TITRE</a:t>
            </a:r>
          </a:p>
        </p:txBody>
      </p:sp>
    </p:spTree>
    <p:extLst>
      <p:ext uri="{BB962C8B-B14F-4D97-AF65-F5344CB8AC3E}">
        <p14:creationId xmlns:p14="http://schemas.microsoft.com/office/powerpoint/2010/main" val="70346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366E4463-2829-734A-B116-4ABB7CD5A2CB}"/>
              </a:ext>
            </a:extLst>
          </p:cNvPr>
          <p:cNvSpPr>
            <a:spLocks noGrp="1"/>
          </p:cNvSpPr>
          <p:nvPr>
            <p:ph type="body" idx="1"/>
          </p:nvPr>
        </p:nvSpPr>
        <p:spPr>
          <a:xfrm>
            <a:off x="839788" y="1681163"/>
            <a:ext cx="5157787" cy="823912"/>
          </a:xfrm>
        </p:spPr>
        <p:txBody>
          <a:bodyPr anchor="b"/>
          <a:lstStyle>
            <a:lvl1pPr marL="0" indent="0">
              <a:buNone/>
              <a:defRPr sz="2400" b="1">
                <a:solidFill>
                  <a:srgbClr val="1911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xmlns="" id="{3164365C-B102-1847-BA72-1BDCD754D64B}"/>
              </a:ext>
            </a:extLst>
          </p:cNvPr>
          <p:cNvSpPr>
            <a:spLocks noGrp="1"/>
          </p:cNvSpPr>
          <p:nvPr>
            <p:ph sz="half" idx="2"/>
          </p:nvPr>
        </p:nvSpPr>
        <p:spPr>
          <a:xfrm>
            <a:off x="839788" y="2505075"/>
            <a:ext cx="5157787" cy="3684588"/>
          </a:xfrm>
        </p:spPr>
        <p:txBody>
          <a:bodyPr/>
          <a:lstStyle>
            <a:lvl1pPr>
              <a:defRPr>
                <a:solidFill>
                  <a:srgbClr val="1911AE"/>
                </a:solidFill>
              </a:defRPr>
            </a:lvl1pPr>
            <a:lvl2pPr>
              <a:defRPr>
                <a:solidFill>
                  <a:srgbClr val="1911AE"/>
                </a:solidFill>
              </a:defRPr>
            </a:lvl2pPr>
            <a:lvl3pPr>
              <a:defRPr>
                <a:solidFill>
                  <a:srgbClr val="1911AE"/>
                </a:solidFill>
              </a:defRPr>
            </a:lvl3pPr>
            <a:lvl4pPr>
              <a:defRPr>
                <a:solidFill>
                  <a:srgbClr val="1911AE"/>
                </a:solidFill>
              </a:defRPr>
            </a:lvl4pPr>
            <a:lvl5pPr>
              <a:defRPr>
                <a:solidFill>
                  <a:srgbClr val="1911AE"/>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xmlns="" id="{854BBDF4-AADC-ED4A-B809-FD897712C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ED609AE0-0304-9C49-857B-B24BF2C308E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a:extLst>
              <a:ext uri="{FF2B5EF4-FFF2-40B4-BE49-F238E27FC236}">
                <a16:creationId xmlns:a16="http://schemas.microsoft.com/office/drawing/2014/main" xmlns="" id="{08DCFB3F-632E-1647-8791-D19C76C3EDCB}"/>
              </a:ext>
            </a:extLst>
          </p:cNvPr>
          <p:cNvSpPr/>
          <p:nvPr userDrawn="1"/>
        </p:nvSpPr>
        <p:spPr>
          <a:xfrm>
            <a:off x="956733" y="1354666"/>
            <a:ext cx="355600" cy="45719"/>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
        <p:nvSpPr>
          <p:cNvPr id="8" name="Titre 1">
            <a:extLst>
              <a:ext uri="{FF2B5EF4-FFF2-40B4-BE49-F238E27FC236}">
                <a16:creationId xmlns:a16="http://schemas.microsoft.com/office/drawing/2014/main" xmlns="" id="{14B3EFAE-4108-A745-A0D7-D7CA80080E3E}"/>
              </a:ext>
            </a:extLst>
          </p:cNvPr>
          <p:cNvSpPr>
            <a:spLocks noGrp="1"/>
          </p:cNvSpPr>
          <p:nvPr>
            <p:ph type="title" hasCustomPrompt="1"/>
          </p:nvPr>
        </p:nvSpPr>
        <p:spPr>
          <a:xfrm>
            <a:off x="838200" y="365125"/>
            <a:ext cx="10515600" cy="1325563"/>
          </a:xfrm>
          <a:prstGeom prst="rect">
            <a:avLst/>
          </a:prstGeom>
        </p:spPr>
        <p:txBody>
          <a:bodyPr/>
          <a:lstStyle>
            <a:lvl1pPr>
              <a:defRPr spc="-150">
                <a:solidFill>
                  <a:srgbClr val="FF4A4E"/>
                </a:solidFill>
              </a:defRPr>
            </a:lvl1pPr>
          </a:lstStyle>
          <a:p>
            <a:r>
              <a:rPr lang="fr-FR" dirty="0"/>
              <a:t>MODIFIEZ LE STYLE DU TITRE</a:t>
            </a:r>
          </a:p>
        </p:txBody>
      </p:sp>
    </p:spTree>
    <p:extLst>
      <p:ext uri="{BB962C8B-B14F-4D97-AF65-F5344CB8AC3E}">
        <p14:creationId xmlns:p14="http://schemas.microsoft.com/office/powerpoint/2010/main" val="8797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5FD51E2-35F5-5B4A-AA4F-2BD7873739AC}"/>
              </a:ext>
            </a:extLst>
          </p:cNvPr>
          <p:cNvSpPr>
            <a:spLocks noGrp="1"/>
          </p:cNvSpPr>
          <p:nvPr>
            <p:ph type="title" hasCustomPrompt="1"/>
          </p:nvPr>
        </p:nvSpPr>
        <p:spPr>
          <a:xfrm>
            <a:off x="838200" y="365125"/>
            <a:ext cx="10515600" cy="1325563"/>
          </a:xfrm>
          <a:prstGeom prst="rect">
            <a:avLst/>
          </a:prstGeom>
        </p:spPr>
        <p:txBody>
          <a:bodyPr/>
          <a:lstStyle/>
          <a:p>
            <a:r>
              <a:rPr lang="fr-FR" dirty="0"/>
              <a:t>MODIFIEZ LE STYLE DU TITRE</a:t>
            </a:r>
          </a:p>
        </p:txBody>
      </p:sp>
      <p:sp>
        <p:nvSpPr>
          <p:cNvPr id="6" name="Rectangle 5">
            <a:extLst>
              <a:ext uri="{FF2B5EF4-FFF2-40B4-BE49-F238E27FC236}">
                <a16:creationId xmlns:a16="http://schemas.microsoft.com/office/drawing/2014/main" xmlns="" id="{E3C1D92C-442D-5D48-AA62-5286A2E2FA4D}"/>
              </a:ext>
            </a:extLst>
          </p:cNvPr>
          <p:cNvSpPr/>
          <p:nvPr userDrawn="1"/>
        </p:nvSpPr>
        <p:spPr>
          <a:xfrm>
            <a:off x="956733" y="1354666"/>
            <a:ext cx="355600" cy="45719"/>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Light" panose="020F0302020204030204" pitchFamily="34" charset="0"/>
            </a:endParaRPr>
          </a:p>
        </p:txBody>
      </p:sp>
    </p:spTree>
    <p:extLst>
      <p:ext uri="{BB962C8B-B14F-4D97-AF65-F5344CB8AC3E}">
        <p14:creationId xmlns:p14="http://schemas.microsoft.com/office/powerpoint/2010/main" val="5962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A84DC7FA-216A-6441-A2CD-137766FEB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xmlns="" id="{519ED5F2-6837-0849-AE50-1C25C6E2A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xmlns="" id="{E6A4777C-B3B0-0F47-B793-904A2264F387}"/>
              </a:ext>
            </a:extLst>
          </p:cNvPr>
          <p:cNvPicPr>
            <a:picLocks noChangeAspect="1"/>
          </p:cNvPicPr>
          <p:nvPr userDrawn="1"/>
        </p:nvPicPr>
        <p:blipFill>
          <a:blip r:embed="rId15"/>
          <a:stretch>
            <a:fillRect/>
          </a:stretch>
        </p:blipFill>
        <p:spPr>
          <a:xfrm>
            <a:off x="10203764" y="365125"/>
            <a:ext cx="1587500" cy="736600"/>
          </a:xfrm>
          <a:prstGeom prst="rect">
            <a:avLst/>
          </a:prstGeom>
        </p:spPr>
      </p:pic>
      <p:pic>
        <p:nvPicPr>
          <p:cNvPr id="8" name="Image 7">
            <a:extLst>
              <a:ext uri="{FF2B5EF4-FFF2-40B4-BE49-F238E27FC236}">
                <a16:creationId xmlns:a16="http://schemas.microsoft.com/office/drawing/2014/main" xmlns="" id="{E4E23215-D498-7248-AA50-483984DF3F3C}"/>
              </a:ext>
            </a:extLst>
          </p:cNvPr>
          <p:cNvPicPr>
            <a:picLocks noChangeAspect="1"/>
          </p:cNvPicPr>
          <p:nvPr userDrawn="1"/>
        </p:nvPicPr>
        <p:blipFill>
          <a:blip r:embed="rId16"/>
          <a:stretch>
            <a:fillRect/>
          </a:stretch>
        </p:blipFill>
        <p:spPr>
          <a:xfrm>
            <a:off x="-189290" y="6100762"/>
            <a:ext cx="12439498" cy="6264221"/>
          </a:xfrm>
          <a:prstGeom prst="rect">
            <a:avLst/>
          </a:prstGeom>
        </p:spPr>
      </p:pic>
      <p:sp>
        <p:nvSpPr>
          <p:cNvPr id="10" name="ZoneTexte 9">
            <a:extLst>
              <a:ext uri="{FF2B5EF4-FFF2-40B4-BE49-F238E27FC236}">
                <a16:creationId xmlns:a16="http://schemas.microsoft.com/office/drawing/2014/main" xmlns="" id="{1955B2EB-9E8F-0340-94BA-DF760E8F90DB}"/>
              </a:ext>
            </a:extLst>
          </p:cNvPr>
          <p:cNvSpPr txBox="1"/>
          <p:nvPr userDrawn="1"/>
        </p:nvSpPr>
        <p:spPr>
          <a:xfrm>
            <a:off x="11073939" y="6366416"/>
            <a:ext cx="897774" cy="369332"/>
          </a:xfrm>
          <a:prstGeom prst="rect">
            <a:avLst/>
          </a:prstGeom>
          <a:noFill/>
        </p:spPr>
        <p:txBody>
          <a:bodyPr wrap="square" rtlCol="0">
            <a:spAutoFit/>
          </a:bodyPr>
          <a:lstStyle/>
          <a:p>
            <a:pPr algn="r"/>
            <a:fld id="{521272E9-5F8F-5B49-94D3-EE79570BC0CB}" type="slidenum">
              <a:rPr lang="fr-FR" b="0" i="0" smtClean="0">
                <a:solidFill>
                  <a:srgbClr val="1911AE"/>
                </a:solidFill>
                <a:latin typeface="Avenir Book" panose="02000503020000020003" pitchFamily="2" charset="0"/>
              </a:rPr>
              <a:pPr algn="r"/>
              <a:t>‹N°›</a:t>
            </a:fld>
            <a:endParaRPr lang="fr-FR" b="0" i="0" dirty="0">
              <a:solidFill>
                <a:srgbClr val="1911AE"/>
              </a:solidFill>
              <a:latin typeface="Avenir Book" panose="02000503020000020003" pitchFamily="2" charset="0"/>
            </a:endParaRPr>
          </a:p>
        </p:txBody>
      </p:sp>
      <p:sp>
        <p:nvSpPr>
          <p:cNvPr id="11" name="Rectangle 10">
            <a:extLst>
              <a:ext uri="{FF2B5EF4-FFF2-40B4-BE49-F238E27FC236}">
                <a16:creationId xmlns:a16="http://schemas.microsoft.com/office/drawing/2014/main" xmlns="" id="{5588583B-61E5-C143-8939-C1ADD587180E}"/>
              </a:ext>
            </a:extLst>
          </p:cNvPr>
          <p:cNvSpPr/>
          <p:nvPr userDrawn="1"/>
        </p:nvSpPr>
        <p:spPr>
          <a:xfrm>
            <a:off x="11939755" y="6544622"/>
            <a:ext cx="252246" cy="45719"/>
          </a:xfrm>
          <a:prstGeom prst="rect">
            <a:avLst/>
          </a:prstGeom>
          <a:solidFill>
            <a:srgbClr val="191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0077510"/>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49" r:id="rId3"/>
    <p:sldLayoutId id="2147483661" r:id="rId4"/>
    <p:sldLayoutId id="2147483650" r:id="rId5"/>
    <p:sldLayoutId id="2147483662" r:id="rId6"/>
    <p:sldLayoutId id="2147483652" r:id="rId7"/>
    <p:sldLayoutId id="2147483653" r:id="rId8"/>
    <p:sldLayoutId id="2147483654" r:id="rId9"/>
    <p:sldLayoutId id="2147483655" r:id="rId10"/>
    <p:sldLayoutId id="2147483656" r:id="rId11"/>
    <p:sldLayoutId id="2147483657" r:id="rId12"/>
    <p:sldLayoutId id="2147483664" r:id="rId13"/>
  </p:sldLayoutIdLst>
  <p:hf sldNum="0" hdr="0" ftr="0" dt="0"/>
  <p:txStyles>
    <p:titleStyle>
      <a:lvl1pPr algn="l" defTabSz="914400" rtl="0" eaLnBrk="1" latinLnBrk="0" hangingPunct="1">
        <a:lnSpc>
          <a:spcPct val="90000"/>
        </a:lnSpc>
        <a:spcBef>
          <a:spcPct val="0"/>
        </a:spcBef>
        <a:buNone/>
        <a:defRPr sz="3200" b="1" i="0" kern="1200" spc="0">
          <a:solidFill>
            <a:srgbClr val="F84A4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chemeClr val="tx1">
              <a:lumMod val="50000"/>
              <a:lumOff val="50000"/>
            </a:schemeClr>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Clr>
          <a:srgbClr val="F84A4F"/>
        </a:buClr>
        <a:buFont typeface="Courier New" panose="02070309020205020404" pitchFamily="49" charset="0"/>
        <a:buChar char="o"/>
        <a:defRPr sz="2000" b="0" i="0" kern="1200">
          <a:solidFill>
            <a:srgbClr val="1911AE"/>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chemeClr val="tx1">
              <a:lumMod val="50000"/>
              <a:lumOff val="50000"/>
            </a:schemeClr>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Clr>
          <a:srgbClr val="F84A4F"/>
        </a:buClr>
        <a:buFont typeface="Courier New" panose="02070309020205020404" pitchFamily="49" charset="0"/>
        <a:buChar char="o"/>
        <a:defRPr sz="1800" b="0" i="0" kern="1200">
          <a:solidFill>
            <a:srgbClr val="1911AE"/>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705" y="5560641"/>
            <a:ext cx="1110063" cy="110439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41" y="5875305"/>
            <a:ext cx="2803348" cy="559258"/>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9014" t="11251" r="17685" b="15701"/>
          <a:stretch/>
        </p:blipFill>
        <p:spPr>
          <a:xfrm>
            <a:off x="8033045" y="5377891"/>
            <a:ext cx="1418603" cy="1329243"/>
          </a:xfrm>
          <a:prstGeom prst="rect">
            <a:avLst/>
          </a:prstGeom>
        </p:spPr>
      </p:pic>
    </p:spTree>
    <p:extLst>
      <p:ext uri="{BB962C8B-B14F-4D97-AF65-F5344CB8AC3E}">
        <p14:creationId xmlns:p14="http://schemas.microsoft.com/office/powerpoint/2010/main" val="2076636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pc="-150" dirty="0">
                <a:solidFill>
                  <a:srgbClr val="F74B4F"/>
                </a:solidFill>
              </a:rPr>
              <a:t>Conséquences sur le budget de l’Etat</a:t>
            </a:r>
          </a:p>
        </p:txBody>
      </p:sp>
      <p:sp>
        <p:nvSpPr>
          <p:cNvPr id="3" name="Espace réservé du contenu 2"/>
          <p:cNvSpPr>
            <a:spLocks noGrp="1"/>
          </p:cNvSpPr>
          <p:nvPr>
            <p:ph idx="1"/>
          </p:nvPr>
        </p:nvSpPr>
        <p:spPr/>
        <p:txBody>
          <a:bodyPr/>
          <a:lstStyle/>
          <a:p>
            <a:r>
              <a:rPr lang="fr-FR" dirty="0">
                <a:solidFill>
                  <a:srgbClr val="1911AE"/>
                </a:solidFill>
              </a:rPr>
              <a:t>Un manque à gagner de </a:t>
            </a:r>
            <a:r>
              <a:rPr lang="fr-FR" dirty="0">
                <a:solidFill>
                  <a:srgbClr val="F74B4F"/>
                </a:solidFill>
              </a:rPr>
              <a:t>5 milliards d’euros </a:t>
            </a:r>
            <a:r>
              <a:rPr lang="fr-FR" dirty="0">
                <a:solidFill>
                  <a:srgbClr val="1911AE"/>
                </a:solidFill>
              </a:rPr>
              <a:t>pour l’Etat</a:t>
            </a:r>
          </a:p>
          <a:p>
            <a:endParaRPr lang="fr-FR" dirty="0">
              <a:solidFill>
                <a:srgbClr val="1911AE"/>
              </a:solidFill>
            </a:endParaRPr>
          </a:p>
          <a:p>
            <a:r>
              <a:rPr lang="fr-FR" dirty="0">
                <a:solidFill>
                  <a:srgbClr val="1911AE"/>
                </a:solidFill>
              </a:rPr>
              <a:t>Un gain moyen d’environ 300 € pour 16,9 millions de foyers fiscaux :</a:t>
            </a:r>
          </a:p>
          <a:p>
            <a:pPr lvl="1">
              <a:buFont typeface="Courier New" panose="02070309020205020404" pitchFamily="49" charset="0"/>
              <a:buChar char="o"/>
            </a:pPr>
            <a:r>
              <a:rPr lang="fr-FR" dirty="0">
                <a:solidFill>
                  <a:srgbClr val="1911AE"/>
                </a:solidFill>
              </a:rPr>
              <a:t> Pour les foyers relevant actuellement de la tranche à </a:t>
            </a:r>
            <a:r>
              <a:rPr lang="fr-FR" b="1" dirty="0">
                <a:solidFill>
                  <a:srgbClr val="1911AE"/>
                </a:solidFill>
              </a:rPr>
              <a:t>14 %</a:t>
            </a:r>
            <a:r>
              <a:rPr lang="fr-FR" dirty="0">
                <a:solidFill>
                  <a:srgbClr val="1911AE"/>
                </a:solidFill>
              </a:rPr>
              <a:t> : </a:t>
            </a:r>
            <a:r>
              <a:rPr lang="fr-FR" dirty="0">
                <a:solidFill>
                  <a:srgbClr val="F84A4F"/>
                </a:solidFill>
              </a:rPr>
              <a:t>350 € /  foyer fiscal</a:t>
            </a:r>
          </a:p>
          <a:p>
            <a:pPr lvl="1">
              <a:buFont typeface="Courier New" panose="02070309020205020404" pitchFamily="49" charset="0"/>
              <a:buChar char="o"/>
            </a:pPr>
            <a:r>
              <a:rPr lang="fr-FR" dirty="0">
                <a:solidFill>
                  <a:srgbClr val="1911AE"/>
                </a:solidFill>
              </a:rPr>
              <a:t> Pour les foyers relevant de la tranche à </a:t>
            </a:r>
            <a:r>
              <a:rPr lang="fr-FR" b="1" dirty="0">
                <a:solidFill>
                  <a:srgbClr val="1911AE"/>
                </a:solidFill>
              </a:rPr>
              <a:t>30 %</a:t>
            </a:r>
            <a:r>
              <a:rPr lang="fr-FR" dirty="0">
                <a:solidFill>
                  <a:srgbClr val="1911AE"/>
                </a:solidFill>
              </a:rPr>
              <a:t> : </a:t>
            </a:r>
            <a:r>
              <a:rPr lang="fr-FR" dirty="0">
                <a:solidFill>
                  <a:srgbClr val="F74B4F"/>
                </a:solidFill>
              </a:rPr>
              <a:t>125 € / foyer fiscal </a:t>
            </a:r>
          </a:p>
          <a:p>
            <a:pPr marL="0" indent="0">
              <a:buNone/>
            </a:pPr>
            <a:r>
              <a:rPr lang="fr-FR" dirty="0"/>
              <a:t> </a:t>
            </a:r>
          </a:p>
          <a:p>
            <a:endParaRPr lang="fr-FR" dirty="0"/>
          </a:p>
        </p:txBody>
      </p:sp>
    </p:spTree>
    <p:extLst>
      <p:ext uri="{BB962C8B-B14F-4D97-AF65-F5344CB8AC3E}">
        <p14:creationId xmlns:p14="http://schemas.microsoft.com/office/powerpoint/2010/main" val="2435922163"/>
      </p:ext>
    </p:extLst>
  </p:cSld>
  <p:clrMapOvr>
    <a:masterClrMapping/>
  </p:clrMapOvr>
  <p:transition spd="slow">
    <p:pull/>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B9435E3-AB77-444E-83C8-6E6C6136CA20}"/>
              </a:ext>
            </a:extLst>
          </p:cNvPr>
          <p:cNvSpPr>
            <a:spLocks noGrp="1"/>
          </p:cNvSpPr>
          <p:nvPr>
            <p:ph type="title"/>
          </p:nvPr>
        </p:nvSpPr>
        <p:spPr/>
        <p:txBody>
          <a:bodyPr/>
          <a:lstStyle/>
          <a:p>
            <a:r>
              <a:rPr lang="fr-FR" dirty="0"/>
              <a:t>Plateformes en ligne – Collecte des informations</a:t>
            </a:r>
          </a:p>
        </p:txBody>
      </p:sp>
      <p:sp>
        <p:nvSpPr>
          <p:cNvPr id="3" name="Espace réservé du contenu 2">
            <a:extLst>
              <a:ext uri="{FF2B5EF4-FFF2-40B4-BE49-F238E27FC236}">
                <a16:creationId xmlns="" xmlns:a16="http://schemas.microsoft.com/office/drawing/2014/main" id="{9ACEE808-4280-4331-B0FD-A55F1A1C78AF}"/>
              </a:ext>
            </a:extLst>
          </p:cNvPr>
          <p:cNvSpPr>
            <a:spLocks noGrp="1"/>
          </p:cNvSpPr>
          <p:nvPr>
            <p:ph idx="1"/>
          </p:nvPr>
        </p:nvSpPr>
        <p:spPr>
          <a:xfrm>
            <a:off x="838200" y="1582738"/>
            <a:ext cx="10515600" cy="4351338"/>
          </a:xfrm>
        </p:spPr>
        <p:txBody>
          <a:bodyPr>
            <a:noAutofit/>
          </a:bodyPr>
          <a:lstStyle/>
          <a:p>
            <a:r>
              <a:rPr lang="fr-FR" sz="2200" dirty="0"/>
              <a:t>Garanties </a:t>
            </a:r>
          </a:p>
          <a:p>
            <a:pPr lvl="1"/>
            <a:r>
              <a:rPr lang="fr-FR" sz="2200" dirty="0"/>
              <a:t>Agents spécialement habilités</a:t>
            </a:r>
          </a:p>
          <a:p>
            <a:pPr lvl="1"/>
            <a:r>
              <a:rPr lang="fr-FR" sz="2200" dirty="0"/>
              <a:t>Pas de recours à la sous-traitance pour collecter, analyser ou sauvegarder les informations </a:t>
            </a:r>
          </a:p>
          <a:p>
            <a:pPr lvl="1"/>
            <a:r>
              <a:rPr lang="fr-FR" sz="2200" dirty="0"/>
              <a:t>Pas d’utilisation de systèmes de reconnaissance faciale </a:t>
            </a:r>
          </a:p>
          <a:p>
            <a:pPr lvl="1"/>
            <a:r>
              <a:rPr lang="fr-FR" sz="2200" dirty="0"/>
              <a:t>Destruction des données sensibles et des données manifestement sans lien avec les infractions</a:t>
            </a:r>
          </a:p>
          <a:p>
            <a:pPr lvl="2"/>
            <a:r>
              <a:rPr lang="fr-FR" sz="2200" dirty="0"/>
              <a:t>Au plus tard 5 jours ouvrés après leur collecte</a:t>
            </a:r>
          </a:p>
          <a:p>
            <a:pPr lvl="1"/>
            <a:r>
              <a:rPr lang="fr-FR" sz="2200" dirty="0"/>
              <a:t>Destruction des autres données</a:t>
            </a:r>
          </a:p>
          <a:p>
            <a:pPr lvl="2"/>
            <a:r>
              <a:rPr lang="fr-FR" sz="2200" dirty="0"/>
              <a:t>Dans un délai maximum de 30 jours </a:t>
            </a:r>
          </a:p>
          <a:p>
            <a:pPr lvl="2"/>
            <a:r>
              <a:rPr lang="fr-FR" sz="2200" dirty="0"/>
              <a:t>Délai porté à 1 an si elles sont strictement nécessaires à la caractérisation des manquements et infractions recherchés</a:t>
            </a:r>
          </a:p>
          <a:p>
            <a:pPr lvl="1"/>
            <a:r>
              <a:rPr lang="fr-FR" sz="2200" dirty="0"/>
              <a:t>Si ouverture d'une procédure pénale, fiscale ou douanière : conservation jusqu’au terme de la procédure</a:t>
            </a:r>
          </a:p>
          <a:p>
            <a:pPr lvl="1"/>
            <a:endParaRPr lang="fr-FR" sz="2200" dirty="0"/>
          </a:p>
          <a:p>
            <a:endParaRPr lang="fr-FR" sz="2200" dirty="0"/>
          </a:p>
          <a:p>
            <a:pPr lvl="2"/>
            <a:endParaRPr lang="fr-FR" sz="2200" dirty="0"/>
          </a:p>
        </p:txBody>
      </p:sp>
    </p:spTree>
    <p:extLst>
      <p:ext uri="{BB962C8B-B14F-4D97-AF65-F5344CB8AC3E}">
        <p14:creationId xmlns:p14="http://schemas.microsoft.com/office/powerpoint/2010/main" val="3221932965"/>
      </p:ext>
    </p:extLst>
  </p:cSld>
  <p:clrMapOvr>
    <a:masterClrMapping/>
  </p:clrMapOvr>
  <p:transition spd="slow">
    <p:wedg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D213EE8-F8EE-4A6B-A61F-1F54B9F4CD2A}"/>
              </a:ext>
            </a:extLst>
          </p:cNvPr>
          <p:cNvSpPr>
            <a:spLocks noGrp="1"/>
          </p:cNvSpPr>
          <p:nvPr>
            <p:ph type="title"/>
          </p:nvPr>
        </p:nvSpPr>
        <p:spPr/>
        <p:txBody>
          <a:bodyPr/>
          <a:lstStyle/>
          <a:p>
            <a:r>
              <a:rPr lang="fr-FR" dirty="0"/>
              <a:t>Opérateurs de plateforme non coopératifs</a:t>
            </a:r>
          </a:p>
        </p:txBody>
      </p:sp>
      <p:sp>
        <p:nvSpPr>
          <p:cNvPr id="3" name="Espace réservé du contenu 2">
            <a:extLst>
              <a:ext uri="{FF2B5EF4-FFF2-40B4-BE49-F238E27FC236}">
                <a16:creationId xmlns="" xmlns:a16="http://schemas.microsoft.com/office/drawing/2014/main" id="{874AF67C-1789-4DB6-8B47-CF6383C3CE89}"/>
              </a:ext>
            </a:extLst>
          </p:cNvPr>
          <p:cNvSpPr>
            <a:spLocks noGrp="1"/>
          </p:cNvSpPr>
          <p:nvPr>
            <p:ph idx="1"/>
          </p:nvPr>
        </p:nvSpPr>
        <p:spPr>
          <a:xfrm>
            <a:off x="838200" y="1690688"/>
            <a:ext cx="10515600" cy="4351338"/>
          </a:xfrm>
        </p:spPr>
        <p:txBody>
          <a:bodyPr>
            <a:noAutofit/>
          </a:bodyPr>
          <a:lstStyle/>
          <a:p>
            <a:r>
              <a:rPr lang="fr-FR" sz="2000" dirty="0"/>
              <a:t>Les plateformes </a:t>
            </a:r>
          </a:p>
          <a:p>
            <a:pPr lvl="1"/>
            <a:r>
              <a:rPr lang="fr-FR" sz="2000" dirty="0"/>
              <a:t> Celles qui mettent en relation à distance, par voie électronique, des personnes en vue de la vente d'un bien, de la fourniture d'un service ou de l'échange ou du partage d'un bien ou d'un service</a:t>
            </a:r>
          </a:p>
          <a:p>
            <a:r>
              <a:rPr lang="fr-FR" sz="2000" dirty="0"/>
              <a:t>Les obligations de ces opérateurs</a:t>
            </a:r>
          </a:p>
          <a:p>
            <a:pPr lvl="1"/>
            <a:r>
              <a:rPr lang="fr-FR" sz="2000" dirty="0"/>
              <a:t>Adresser à l'utilisateur et à l'administration un récapitulatif annuel des transactions réalisées par leur intermédiaire</a:t>
            </a:r>
          </a:p>
          <a:p>
            <a:pPr lvl="1"/>
            <a:r>
              <a:rPr lang="fr-FR" sz="2000" dirty="0"/>
              <a:t>Contribuer au respect des obligations fiscales de leurs utilisateurs en matière de TVA, lorsque l'administration les informe d'une suspicion de fraude</a:t>
            </a:r>
          </a:p>
          <a:p>
            <a:pPr lvl="1"/>
            <a:r>
              <a:rPr lang="fr-FR" sz="2000" dirty="0"/>
              <a:t>Assujettis à la TVA (en tant que redevable ou à titre solidaire) ou à la taxe « GAFA »</a:t>
            </a:r>
          </a:p>
          <a:p>
            <a:r>
              <a:rPr lang="fr-FR" sz="2000" dirty="0"/>
              <a:t>Non-respect des obligations</a:t>
            </a:r>
          </a:p>
          <a:p>
            <a:pPr lvl="1"/>
            <a:r>
              <a:rPr lang="fr-FR" sz="2000" dirty="0"/>
              <a:t>Amendes et mise en recouvrement des taxes dues, éventuellement après taxation d’office</a:t>
            </a:r>
          </a:p>
          <a:p>
            <a:pPr lvl="1"/>
            <a:r>
              <a:rPr lang="fr-FR" sz="2000" dirty="0"/>
              <a:t>Publication de l’identité des plateformes « récidivistes » sur le site internet de l'administration </a:t>
            </a:r>
          </a:p>
          <a:p>
            <a:pPr lvl="2"/>
            <a:r>
              <a:rPr lang="fr-FR" dirty="0"/>
              <a:t>Si 2</a:t>
            </a:r>
            <a:r>
              <a:rPr lang="fr-FR" baseline="30000" dirty="0"/>
              <a:t>ème</a:t>
            </a:r>
            <a:r>
              <a:rPr lang="fr-FR" dirty="0"/>
              <a:t> mise en recouvrement ou amende sur une période de 12 mois sur une liste de 5 infractions</a:t>
            </a:r>
          </a:p>
        </p:txBody>
      </p:sp>
    </p:spTree>
    <p:extLst>
      <p:ext uri="{BB962C8B-B14F-4D97-AF65-F5344CB8AC3E}">
        <p14:creationId xmlns:p14="http://schemas.microsoft.com/office/powerpoint/2010/main" val="111514053"/>
      </p:ext>
    </p:extLst>
  </p:cSld>
  <p:clrMapOvr>
    <a:masterClrMapping/>
  </p:clrMapOvr>
  <p:transition spd="slow">
    <p:wedg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p:txBody>
          <a:bodyPr/>
          <a:lstStyle/>
          <a:p>
            <a:endParaRPr lang="fr-FR" dirty="0"/>
          </a:p>
          <a:p>
            <a:r>
              <a:rPr lang="fr-FR" b="1" dirty="0">
                <a:latin typeface="+mn-lt"/>
              </a:rPr>
              <a:t>E. obligation de déclaration des dispositifs fiscaux transfrontaliers</a:t>
            </a:r>
            <a:endParaRPr lang="fr-FR" b="1" dirty="0">
              <a:latin typeface="+mn-lt"/>
              <a:cs typeface="Calibri Light" panose="020F0302020204030204" pitchFamily="34" charset="0"/>
            </a:endParaRP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3</a:t>
            </a:r>
            <a:r>
              <a:rPr lang="fr-FR" sz="4000" dirty="0">
                <a:solidFill>
                  <a:schemeClr val="bg1"/>
                </a:solidFill>
                <a:latin typeface="Avenir Medium" panose="02000503020000020003" pitchFamily="2" charset="0"/>
              </a:rPr>
              <a:t>. </a:t>
            </a:r>
          </a:p>
        </p:txBody>
      </p:sp>
      <p:sp>
        <p:nvSpPr>
          <p:cNvPr id="6" name="ZoneTexte 5">
            <a:extLst>
              <a:ext uri="{FF2B5EF4-FFF2-40B4-BE49-F238E27FC236}">
                <a16:creationId xmlns="" xmlns:a16="http://schemas.microsoft.com/office/drawing/2014/main" id="{CC591B37-AED3-0B4E-80B3-D8B357F0C169}"/>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58395718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23396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Ordonnance du 21 octobre 2019 de transposition de la Directive européenne du 25 mai 20182018/822 dite « DAC 6 »</a:t>
            </a:r>
          </a:p>
          <a:p>
            <a:pPr marL="0" indent="0">
              <a:buNone/>
            </a:pPr>
            <a:endParaRPr lang="fr-FR" dirty="0"/>
          </a:p>
          <a:p>
            <a:pPr marL="0" indent="0">
              <a:buNone/>
            </a:pPr>
            <a:r>
              <a:rPr lang="fr-FR" b="1" dirty="0"/>
              <a:t>Déclaration des dispositifs fiscaux transfrontaliers potentiellement agressifs </a:t>
            </a:r>
          </a:p>
          <a:p>
            <a:pPr marL="0" indent="0">
              <a:buNone/>
            </a:pPr>
            <a:endParaRPr lang="fr-FR" dirty="0">
              <a:latin typeface="Calibri Light" panose="020F0302020204030204" pitchFamily="34" charset="0"/>
            </a:endParaRPr>
          </a:p>
        </p:txBody>
      </p:sp>
    </p:spTree>
    <p:extLst>
      <p:ext uri="{BB962C8B-B14F-4D97-AF65-F5344CB8AC3E}">
        <p14:creationId xmlns:p14="http://schemas.microsoft.com/office/powerpoint/2010/main" val="424902710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915112" y="185250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Directive européenne du 25 mai 20182018/822 dite « DAC 6 »</a:t>
            </a:r>
          </a:p>
          <a:p>
            <a:pPr marL="0" indent="0">
              <a:buNone/>
            </a:pPr>
            <a:endParaRPr lang="fr-FR" dirty="0"/>
          </a:p>
          <a:p>
            <a:pPr marL="0" indent="0">
              <a:buNone/>
            </a:pPr>
            <a:r>
              <a:rPr lang="fr-FR" dirty="0"/>
              <a:t>Objectif : aider les États de l'Union européenne à mieux protéger leurs ressources fiscales du risque d'érosion et d’évasion du fait de montages fiscaux. </a:t>
            </a:r>
          </a:p>
          <a:p>
            <a:pPr marL="0" indent="0">
              <a:buNone/>
            </a:pPr>
            <a:endParaRPr lang="fr-FR" dirty="0"/>
          </a:p>
          <a:p>
            <a:pPr marL="0" indent="0">
              <a:buNone/>
            </a:pPr>
            <a:r>
              <a:rPr lang="fr-FR" dirty="0"/>
              <a:t>Constat : les recettes fiscales des états membres diminuent de façon considérable du fait de dispositifs d’évasion fiscale internationale devenus particulièrement sophistiqués. </a:t>
            </a: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38777609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61052"/>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t>Volonté </a:t>
            </a:r>
            <a:r>
              <a:rPr lang="fr-FR" dirty="0"/>
              <a:t>des instances européennes de permettre aux autorités fiscales des États membres </a:t>
            </a:r>
          </a:p>
          <a:p>
            <a:pPr>
              <a:buFontTx/>
              <a:buChar char="-"/>
            </a:pPr>
            <a:r>
              <a:rPr lang="fr-FR" dirty="0"/>
              <a:t>d’obtenir des informations sur les dispositifs fiscaux à caractère potentiellement agressif </a:t>
            </a:r>
          </a:p>
          <a:p>
            <a:pPr>
              <a:buFontTx/>
              <a:buChar char="-"/>
            </a:pPr>
            <a:r>
              <a:rPr lang="fr-FR" dirty="0"/>
              <a:t>d’apporter une réaction rapide et adaptée.  </a:t>
            </a:r>
          </a:p>
          <a:p>
            <a:pPr marL="0" indent="0">
              <a:buNone/>
            </a:pPr>
            <a:endParaRPr lang="fr-FR" dirty="0"/>
          </a:p>
          <a:p>
            <a:pPr marL="0" indent="0">
              <a:buNone/>
            </a:pP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00038713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98021" y="2023422"/>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directive européenne DAC 6 met en place une « </a:t>
            </a:r>
            <a:r>
              <a:rPr lang="fr-FR" i="1" dirty="0"/>
              <a:t>déclaration d'informations sur des dispositifs transfrontières de planification fiscale à caractère potentiellement agressif</a:t>
            </a:r>
            <a:r>
              <a:rPr lang="fr-FR" dirty="0"/>
              <a:t> » :</a:t>
            </a:r>
          </a:p>
          <a:p>
            <a:pPr marL="0" indent="0">
              <a:buNone/>
            </a:pPr>
            <a:r>
              <a:rPr lang="fr-FR" dirty="0"/>
              <a:t>- obligation aux intermédiaires d'informer les autorités fiscales de certains dispositifs</a:t>
            </a:r>
          </a:p>
          <a:p>
            <a:pPr marL="0" indent="0">
              <a:buNone/>
            </a:pPr>
            <a:r>
              <a:rPr lang="fr-FR" dirty="0"/>
              <a:t>- Les informations déclarées alimenteront un registre central européen auquel l'ensemble des États membres aura accès.</a:t>
            </a:r>
          </a:p>
          <a:p>
            <a:pPr marL="0" indent="0">
              <a:buNone/>
            </a:pP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03504099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23396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En France, la directive DAC 6 a été transposée par l’ordonnance n° 2019-1068 du 21 octobre 2019 « </a:t>
            </a:r>
            <a:r>
              <a:rPr lang="fr-FR" i="1" dirty="0"/>
              <a:t>relative à l'échange automatique et obligatoire d'informations dans le domaine fiscal en rapport avec les dispositifs transfrontières devant faire l'objet d'une déclaration</a:t>
            </a:r>
            <a:r>
              <a:rPr lang="fr-FR" dirty="0"/>
              <a:t> ». </a:t>
            </a:r>
          </a:p>
          <a:p>
            <a:pPr marL="0" indent="0">
              <a:buNone/>
            </a:pP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1327958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920032" y="1851219"/>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t>Instauration </a:t>
            </a:r>
            <a:r>
              <a:rPr lang="fr-FR" dirty="0"/>
              <a:t>d’un mécanisme en deux temps:</a:t>
            </a:r>
          </a:p>
          <a:p>
            <a:endParaRPr lang="fr-FR" dirty="0"/>
          </a:p>
          <a:p>
            <a:r>
              <a:rPr lang="fr-FR" b="1" dirty="0"/>
              <a:t>Déclaration </a:t>
            </a:r>
            <a:r>
              <a:rPr lang="fr-FR" dirty="0"/>
              <a:t>aux autorités fiscales </a:t>
            </a:r>
            <a:r>
              <a:rPr lang="fr-FR" b="1" dirty="0"/>
              <a:t>des opérations transfrontières comportant </a:t>
            </a:r>
            <a:r>
              <a:rPr lang="fr-FR" dirty="0"/>
              <a:t>certaines caractéristiques ou «</a:t>
            </a:r>
            <a:r>
              <a:rPr lang="fr-FR" b="1" dirty="0"/>
              <a:t>marqueurs</a:t>
            </a:r>
            <a:r>
              <a:rPr lang="fr-FR" dirty="0"/>
              <a:t>» indicateurs de pratique de planification fiscale agressive</a:t>
            </a:r>
          </a:p>
          <a:p>
            <a:endParaRPr lang="fr-FR" dirty="0"/>
          </a:p>
          <a:p>
            <a:r>
              <a:rPr lang="fr-FR" b="1" dirty="0"/>
              <a:t>Echange automatique </a:t>
            </a:r>
            <a:r>
              <a:rPr lang="fr-FR" dirty="0"/>
              <a:t>entre les Etats membres des informations ainsi obtenues</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255642808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1689244"/>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r>
              <a:rPr lang="fr-FR" dirty="0"/>
              <a:t>Aucune définition légale de la notion de « dispositif » : ordonnance vise les «</a:t>
            </a:r>
            <a:r>
              <a:rPr lang="fr-FR" i="1" dirty="0"/>
              <a:t> accords, montages ou plans ayant ou non force exécutoire</a:t>
            </a:r>
            <a:r>
              <a:rPr lang="fr-FR" dirty="0"/>
              <a:t> »</a:t>
            </a:r>
          </a:p>
          <a:p>
            <a:endParaRPr lang="fr-FR" dirty="0"/>
          </a:p>
          <a:p>
            <a:r>
              <a:rPr lang="fr-FR" dirty="0"/>
              <a:t>Définition du terme « Transfrontière » : qui concerne plusieurs Etats membres ou un Etat membre et un pays tiers</a:t>
            </a:r>
          </a:p>
          <a:p>
            <a:endParaRPr lang="fr-FR" dirty="0"/>
          </a:p>
          <a:p>
            <a:r>
              <a:rPr lang="fr-FR" dirty="0"/>
              <a:t>L’obligation de déclaration d’un dispositif transfrontière est déclenchée par la présence d’un ou de plusieurs «</a:t>
            </a:r>
            <a:r>
              <a:rPr lang="fr-FR" b="1" dirty="0"/>
              <a:t>marqueurs</a:t>
            </a:r>
            <a:r>
              <a:rPr lang="fr-FR" dirty="0"/>
              <a:t>»</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94526343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84A4F"/>
                </a:solidFill>
              </a:rPr>
              <a:t>Impact sur le PAS 2020 dès janvier :</a:t>
            </a:r>
          </a:p>
        </p:txBody>
      </p:sp>
      <p:sp>
        <p:nvSpPr>
          <p:cNvPr id="3" name="Espace réservé du contenu 2"/>
          <p:cNvSpPr>
            <a:spLocks noGrp="1"/>
          </p:cNvSpPr>
          <p:nvPr>
            <p:ph idx="1"/>
          </p:nvPr>
        </p:nvSpPr>
        <p:spPr>
          <a:xfrm>
            <a:off x="838200" y="1997748"/>
            <a:ext cx="10515600" cy="4134111"/>
          </a:xfrm>
        </p:spPr>
        <p:txBody>
          <a:bodyPr/>
          <a:lstStyle/>
          <a:p>
            <a:pPr lvl="0"/>
            <a:r>
              <a:rPr lang="fr-FR" dirty="0">
                <a:solidFill>
                  <a:srgbClr val="1911AE"/>
                </a:solidFill>
              </a:rPr>
              <a:t>Pour que la </a:t>
            </a:r>
            <a:r>
              <a:rPr lang="fr-FR" dirty="0">
                <a:solidFill>
                  <a:srgbClr val="1911AE"/>
                </a:solidFill>
                <a:latin typeface="Avenir Medium" panose="02000503020000020003" pitchFamily="2" charset="0"/>
              </a:rPr>
              <a:t>baisse des impôts </a:t>
            </a:r>
            <a:r>
              <a:rPr lang="fr-FR" dirty="0">
                <a:solidFill>
                  <a:srgbClr val="1911AE"/>
                </a:solidFill>
              </a:rPr>
              <a:t>soit perceptible rapidement, l’impôt sur le revenu pris en compte dans </a:t>
            </a:r>
            <a:r>
              <a:rPr lang="fr-FR" b="1" dirty="0">
                <a:solidFill>
                  <a:srgbClr val="1911AE"/>
                </a:solidFill>
              </a:rPr>
              <a:t>le calcul du PAS </a:t>
            </a:r>
            <a:r>
              <a:rPr lang="fr-FR" dirty="0">
                <a:solidFill>
                  <a:srgbClr val="1911AE"/>
                </a:solidFill>
              </a:rPr>
              <a:t>est déterminé en appliquant des règles spécifiques.</a:t>
            </a:r>
          </a:p>
          <a:p>
            <a:pPr lvl="0"/>
            <a:endParaRPr lang="fr-FR" dirty="0">
              <a:solidFill>
                <a:srgbClr val="1911AE"/>
              </a:solidFill>
            </a:endParaRPr>
          </a:p>
          <a:p>
            <a:pPr lvl="0"/>
            <a:r>
              <a:rPr lang="fr-FR" dirty="0">
                <a:solidFill>
                  <a:srgbClr val="1911AE"/>
                </a:solidFill>
              </a:rPr>
              <a:t>De </a:t>
            </a:r>
            <a:r>
              <a:rPr lang="fr-FR" b="1" dirty="0">
                <a:solidFill>
                  <a:srgbClr val="1911AE"/>
                </a:solidFill>
              </a:rPr>
              <a:t>nouvelles grilles de taux neutre </a:t>
            </a:r>
            <a:r>
              <a:rPr lang="fr-FR" dirty="0">
                <a:solidFill>
                  <a:srgbClr val="1911AE"/>
                </a:solidFill>
              </a:rPr>
              <a:t>s’appliquent depuis le 1</a:t>
            </a:r>
            <a:r>
              <a:rPr lang="fr-FR" baseline="30000" dirty="0">
                <a:solidFill>
                  <a:srgbClr val="1911AE"/>
                </a:solidFill>
              </a:rPr>
              <a:t>er</a:t>
            </a:r>
            <a:r>
              <a:rPr lang="fr-FR" dirty="0">
                <a:solidFill>
                  <a:srgbClr val="1911AE"/>
                </a:solidFill>
              </a:rPr>
              <a:t> janvier 2020 :</a:t>
            </a:r>
          </a:p>
          <a:p>
            <a:endParaRPr lang="fr-FR" dirty="0">
              <a:solidFill>
                <a:srgbClr val="1911AE"/>
              </a:solidFill>
            </a:endParaRPr>
          </a:p>
        </p:txBody>
      </p:sp>
    </p:spTree>
    <p:extLst>
      <p:ext uri="{BB962C8B-B14F-4D97-AF65-F5344CB8AC3E}">
        <p14:creationId xmlns:p14="http://schemas.microsoft.com/office/powerpoint/2010/main" val="1560928004"/>
      </p:ext>
    </p:extLst>
  </p:cSld>
  <p:clrMapOvr>
    <a:masterClrMapping/>
  </p:clrMapOvr>
  <p:transition spd="slow">
    <p:pull/>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2011006"/>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LES DIFFERENTS MARQUEURS : classés en catégories</a:t>
            </a:r>
          </a:p>
          <a:p>
            <a:endParaRPr lang="fr-FR" b="1" dirty="0"/>
          </a:p>
          <a:p>
            <a:pPr marL="0" indent="0">
              <a:buNone/>
            </a:pPr>
            <a:r>
              <a:rPr lang="fr-FR" b="1" dirty="0"/>
              <a:t>Catégorie A</a:t>
            </a:r>
            <a:r>
              <a:rPr lang="fr-FR" dirty="0"/>
              <a:t>: Marqueurs généraux</a:t>
            </a:r>
          </a:p>
          <a:p>
            <a:r>
              <a:rPr lang="fr-FR" dirty="0"/>
              <a:t>1. Dispositif soumis à une clause de confidentialité sur les avantages fiscaux</a:t>
            </a:r>
          </a:p>
          <a:p>
            <a:r>
              <a:rPr lang="fr-FR" dirty="0"/>
              <a:t>2. Dispositif sous honoraires de résultats/garanties sur les avantages fiscaux</a:t>
            </a:r>
          </a:p>
          <a:p>
            <a:r>
              <a:rPr lang="fr-FR" dirty="0"/>
              <a:t>3. Dispositifs commercialisables et duplicables </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57774159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989845"/>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Catégorie B</a:t>
            </a:r>
            <a:r>
              <a:rPr lang="fr-FR" dirty="0"/>
              <a:t>: Marqueurs spécifiques liés au critère de </a:t>
            </a:r>
            <a:r>
              <a:rPr lang="fr-FR" b="1" dirty="0"/>
              <a:t>l’avantage principal</a:t>
            </a:r>
            <a:endParaRPr lang="fr-FR" dirty="0"/>
          </a:p>
          <a:p>
            <a:r>
              <a:rPr lang="fr-FR" dirty="0"/>
              <a:t>1. Commerce de pertes</a:t>
            </a:r>
          </a:p>
          <a:p>
            <a:r>
              <a:rPr lang="fr-FR" dirty="0"/>
              <a:t>2. Conversion d’un revenu en un autre moindrement taxé</a:t>
            </a:r>
          </a:p>
          <a:p>
            <a:r>
              <a:rPr lang="fr-FR" dirty="0"/>
              <a:t>3. Transactions circulaires</a:t>
            </a:r>
          </a:p>
          <a:p>
            <a:endParaRPr lang="fr-FR" dirty="0"/>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67036354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2126319"/>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Catégorie C</a:t>
            </a:r>
            <a:r>
              <a:rPr lang="fr-FR" dirty="0"/>
              <a:t>: Marqueurs spécifiques liés aux </a:t>
            </a:r>
            <a:r>
              <a:rPr lang="fr-FR" b="1" dirty="0"/>
              <a:t>opérations transfrontières</a:t>
            </a:r>
          </a:p>
          <a:p>
            <a:pPr marL="0" indent="0">
              <a:buNone/>
            </a:pPr>
            <a:endParaRPr lang="fr-FR" dirty="0"/>
          </a:p>
          <a:p>
            <a:r>
              <a:rPr lang="fr-FR" dirty="0"/>
              <a:t>1. Déduction de paiements transfrontières entre entreprises associées (quasi) sans taxation corrélative</a:t>
            </a:r>
          </a:p>
          <a:p>
            <a:r>
              <a:rPr lang="fr-FR" dirty="0"/>
              <a:t>2. Déduction d’amortissements pour un même actif</a:t>
            </a:r>
          </a:p>
          <a:p>
            <a:r>
              <a:rPr lang="fr-FR" dirty="0"/>
              <a:t>3. Multiple allègement transfrontière de la double imposition</a:t>
            </a:r>
          </a:p>
          <a:p>
            <a:r>
              <a:rPr lang="fr-FR" dirty="0"/>
              <a:t>4. Transfert d’actif d’une valeur transfrontière asymétrique</a:t>
            </a:r>
          </a:p>
          <a:p>
            <a:pPr marL="0" indent="0">
              <a:buNone/>
            </a:pPr>
            <a:endParaRPr lang="fr-FR" dirty="0"/>
          </a:p>
          <a:p>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5510947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2506662"/>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Catégorie D</a:t>
            </a:r>
            <a:r>
              <a:rPr lang="fr-FR" dirty="0"/>
              <a:t>: Marqueurs spécifiques concernant </a:t>
            </a:r>
            <a:r>
              <a:rPr lang="fr-FR" b="1" dirty="0"/>
              <a:t>l’échange d’informations et les bénéficiaires effectifs</a:t>
            </a:r>
          </a:p>
          <a:p>
            <a:pPr marL="0" indent="0">
              <a:buNone/>
            </a:pPr>
            <a:endParaRPr lang="fr-FR" dirty="0"/>
          </a:p>
          <a:p>
            <a:r>
              <a:rPr lang="fr-FR" dirty="0"/>
              <a:t>1. Contournement de la NCD</a:t>
            </a:r>
          </a:p>
          <a:p>
            <a:endParaRPr lang="fr-FR" dirty="0"/>
          </a:p>
          <a:p>
            <a:r>
              <a:rPr lang="fr-FR" dirty="0"/>
              <a:t>2. Utilisation d’une chaîne de propriété artificielle à caractère transfrontière dissimulant l’identité des bénéficiaires effectifs </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5935039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2113475"/>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Catégorie E</a:t>
            </a:r>
            <a:r>
              <a:rPr lang="fr-FR" dirty="0"/>
              <a:t>: Marqueurs spécifiques concernant </a:t>
            </a:r>
            <a:r>
              <a:rPr lang="fr-FR" b="1" dirty="0"/>
              <a:t>les prix de transfert</a:t>
            </a:r>
          </a:p>
          <a:p>
            <a:pPr marL="0" indent="0">
              <a:buNone/>
            </a:pPr>
            <a:endParaRPr lang="fr-FR" dirty="0"/>
          </a:p>
          <a:p>
            <a:r>
              <a:rPr lang="fr-FR" dirty="0"/>
              <a:t>1. Utilisation de régimes de protection unilatéraux</a:t>
            </a:r>
          </a:p>
          <a:p>
            <a:r>
              <a:rPr lang="fr-FR" dirty="0"/>
              <a:t>2. Transfert entre entreprises associées d’actifs incorporels difficiles à évaluer </a:t>
            </a:r>
          </a:p>
          <a:p>
            <a:r>
              <a:rPr lang="fr-FR" dirty="0"/>
              <a:t>3. Transferts de fonctions/risques/actifs au sein d’un groupe emportant une baisse significative du BAII</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1982910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971307" y="2045110"/>
            <a:ext cx="10515600" cy="32447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QUI DOIT DECLARER ?</a:t>
            </a:r>
          </a:p>
          <a:p>
            <a:r>
              <a:rPr lang="fr-FR" dirty="0" smtClean="0"/>
              <a:t>L’intermédiaire </a:t>
            </a:r>
            <a:r>
              <a:rPr lang="fr-FR" dirty="0"/>
              <a:t>«</a:t>
            </a:r>
            <a:r>
              <a:rPr lang="fr-FR" b="1" dirty="0"/>
              <a:t>concepteur</a:t>
            </a:r>
            <a:r>
              <a:rPr lang="fr-FR" dirty="0"/>
              <a:t>» :</a:t>
            </a:r>
          </a:p>
          <a:p>
            <a:pPr marL="0" indent="0">
              <a:buNone/>
            </a:pPr>
            <a:r>
              <a:rPr lang="fr-FR" dirty="0"/>
              <a:t>Toute personne qui conçoit, commercialise ou organise un dispositif transfrontière devant faire l'objet d’une déclaration, le met à disposition aux fins de sa mise en œuvre ou en gère la mise en œuvre.	</a:t>
            </a:r>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36180246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744195" y="1300589"/>
            <a:ext cx="11100275"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L’intermédiaire </a:t>
            </a:r>
            <a:r>
              <a:rPr lang="fr-FR" dirty="0"/>
              <a:t>«</a:t>
            </a:r>
            <a:r>
              <a:rPr lang="fr-FR" b="1" dirty="0"/>
              <a:t>sachant</a:t>
            </a:r>
            <a:r>
              <a:rPr lang="fr-FR" dirty="0"/>
              <a:t>» :</a:t>
            </a:r>
          </a:p>
          <a:p>
            <a:pPr marL="0" indent="0">
              <a:buNone/>
            </a:pPr>
            <a:r>
              <a:rPr lang="fr-FR" i="1" dirty="0"/>
              <a:t>toute personne qui, compte tenu des faits et circonstances pertinents et sur la base des informations disponibles ainsi que de l'expertise en la matière et de la compréhension qui sont nécessaires pour fournir de tels services, sait ou pourrait raisonnablement être censée savoir qu'elle s'est engagée à fournir, directement ou par l'intermédiaire d'autres personnes, une aide, une assistance ou des conseils concernant la conception, la commercialisation ou l'organisation d'un dispositif transfrontière devant faire l'objet d'une déclaration, ou concernant sa mise à disposition aux fins de mise en œuvre ou la gestion de sa mise en œuvre.</a:t>
            </a: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744196" y="190371"/>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65012154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718559" y="1445868"/>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Soit : </a:t>
            </a:r>
          </a:p>
          <a:p>
            <a:pPr>
              <a:buFontTx/>
              <a:buChar char="-"/>
            </a:pPr>
            <a:r>
              <a:rPr lang="fr-FR" dirty="0"/>
              <a:t>Les avocats,</a:t>
            </a:r>
          </a:p>
          <a:p>
            <a:pPr>
              <a:buFontTx/>
              <a:buChar char="-"/>
            </a:pPr>
            <a:r>
              <a:rPr lang="fr-FR" dirty="0"/>
              <a:t>Les experts - comptables,</a:t>
            </a:r>
          </a:p>
          <a:p>
            <a:pPr>
              <a:buFontTx/>
              <a:buChar char="-"/>
            </a:pPr>
            <a:r>
              <a:rPr lang="fr-FR" dirty="0"/>
              <a:t>Les notaires,</a:t>
            </a:r>
          </a:p>
          <a:p>
            <a:pPr>
              <a:buFontTx/>
              <a:buChar char="-"/>
            </a:pPr>
            <a:r>
              <a:rPr lang="fr-FR" dirty="0"/>
              <a:t>Les conseillers et consultants fiscaux, CGP,</a:t>
            </a:r>
          </a:p>
          <a:p>
            <a:pPr>
              <a:buFontTx/>
              <a:buChar char="-"/>
            </a:pPr>
            <a:r>
              <a:rPr lang="fr-FR" dirty="0"/>
              <a:t>Les institutions bancaires…</a:t>
            </a:r>
          </a:p>
          <a:p>
            <a:r>
              <a:rPr lang="fr-FR" dirty="0" smtClean="0"/>
              <a:t>En </a:t>
            </a:r>
            <a:r>
              <a:rPr lang="fr-FR" dirty="0"/>
              <a:t>cas de pluralités d’intermédiaires, tous sont tenus de déclarer; dispense possible pour celui qui peut prouver que ces mêmes informations ont été transmises par un autre intermédiaire.	</a:t>
            </a:r>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718559" y="316858"/>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6377490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2162623"/>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pPr marL="0" indent="0">
              <a:buNone/>
            </a:pPr>
            <a:r>
              <a:rPr lang="fr-FR" b="1" dirty="0"/>
              <a:t>Déclaration par le contribuable lui-même : </a:t>
            </a:r>
          </a:p>
          <a:p>
            <a:r>
              <a:rPr lang="fr-FR" dirty="0"/>
              <a:t>En l’absence d’intermédiaire</a:t>
            </a:r>
          </a:p>
          <a:p>
            <a:r>
              <a:rPr lang="fr-FR" dirty="0"/>
              <a:t>L’intermédiaire n’est pas situé dans l’UE</a:t>
            </a:r>
          </a:p>
          <a:p>
            <a:r>
              <a:rPr lang="fr-FR" dirty="0"/>
              <a:t>L’intermédiaire est soumis au secret professionnel</a:t>
            </a:r>
          </a:p>
          <a:p>
            <a:pPr marL="0" indent="0">
              <a:buNone/>
            </a:pPr>
            <a:endParaRPr lang="fr-FR" dirty="0"/>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4177082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1067103"/>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MODALITES DE DECLARATION </a:t>
            </a:r>
            <a:endParaRPr lang="fr-FR" dirty="0"/>
          </a:p>
          <a:p>
            <a:r>
              <a:rPr lang="fr-FR" sz="2400" dirty="0"/>
              <a:t>Identification des intermédiaires et du contribuable concerné et leur résidence fiscale</a:t>
            </a:r>
          </a:p>
          <a:p>
            <a:r>
              <a:rPr lang="fr-FR" sz="2400" dirty="0"/>
              <a:t>Informations détaillées sur les marqueurs pertinents</a:t>
            </a:r>
          </a:p>
          <a:p>
            <a:r>
              <a:rPr lang="fr-FR" sz="2400" dirty="0"/>
              <a:t>Résumé du contenu du dispositif </a:t>
            </a:r>
          </a:p>
          <a:p>
            <a:r>
              <a:rPr lang="fr-FR" sz="2400" dirty="0"/>
              <a:t>Date de réalisation de la première étape de la mise en œuvre du dispositif</a:t>
            </a:r>
          </a:p>
          <a:p>
            <a:r>
              <a:rPr lang="fr-FR" sz="2400" dirty="0"/>
              <a:t>Informations détaillées sur les dispositions nationales sur lesquelles s’appuie le dispositif</a:t>
            </a:r>
          </a:p>
          <a:p>
            <a:r>
              <a:rPr lang="fr-FR" sz="2400" dirty="0"/>
              <a:t>Valeur du dispositif</a:t>
            </a:r>
          </a:p>
          <a:p>
            <a:r>
              <a:rPr lang="fr-FR" sz="2400" dirty="0"/>
              <a:t>Identification des Etats membres concernés</a:t>
            </a:r>
          </a:p>
          <a:p>
            <a:r>
              <a:rPr lang="fr-FR" sz="2400" dirty="0"/>
              <a:t>Identification de toute personne, susceptible d’être concernée par le dispositif</a:t>
            </a:r>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5892649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B6B3FAB-33FD-484F-9586-A6C2CCE02C83}"/>
              </a:ext>
            </a:extLst>
          </p:cNvPr>
          <p:cNvSpPr/>
          <p:nvPr/>
        </p:nvSpPr>
        <p:spPr>
          <a:xfrm>
            <a:off x="10124661" y="0"/>
            <a:ext cx="2067339"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xmlns="" id="{54C89F5E-579F-234E-A3A0-8D1236D8C65E}"/>
              </a:ext>
            </a:extLst>
          </p:cNvPr>
          <p:cNvSpPr/>
          <p:nvPr/>
        </p:nvSpPr>
        <p:spPr>
          <a:xfrm>
            <a:off x="0" y="728869"/>
            <a:ext cx="1522837"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845715157"/>
              </p:ext>
            </p:extLst>
          </p:nvPr>
        </p:nvGraphicFramePr>
        <p:xfrm>
          <a:off x="475916" y="225287"/>
          <a:ext cx="10920952" cy="6149018"/>
        </p:xfrm>
        <a:graphic>
          <a:graphicData uri="http://schemas.openxmlformats.org/drawingml/2006/table">
            <a:tbl>
              <a:tblPr firstRow="1" firstCol="1" bandRow="1"/>
              <a:tblGrid>
                <a:gridCol w="2730238">
                  <a:extLst>
                    <a:ext uri="{9D8B030D-6E8A-4147-A177-3AD203B41FA5}">
                      <a16:colId xmlns:a16="http://schemas.microsoft.com/office/drawing/2014/main" xmlns="" val="3872950303"/>
                    </a:ext>
                  </a:extLst>
                </a:gridCol>
                <a:gridCol w="2730238">
                  <a:extLst>
                    <a:ext uri="{9D8B030D-6E8A-4147-A177-3AD203B41FA5}">
                      <a16:colId xmlns:a16="http://schemas.microsoft.com/office/drawing/2014/main" xmlns="" val="4095322502"/>
                    </a:ext>
                  </a:extLst>
                </a:gridCol>
                <a:gridCol w="2730238">
                  <a:extLst>
                    <a:ext uri="{9D8B030D-6E8A-4147-A177-3AD203B41FA5}">
                      <a16:colId xmlns:a16="http://schemas.microsoft.com/office/drawing/2014/main" xmlns="" val="939919488"/>
                    </a:ext>
                  </a:extLst>
                </a:gridCol>
                <a:gridCol w="2730238">
                  <a:extLst>
                    <a:ext uri="{9D8B030D-6E8A-4147-A177-3AD203B41FA5}">
                      <a16:colId xmlns:a16="http://schemas.microsoft.com/office/drawing/2014/main" xmlns="" val="3991586097"/>
                    </a:ext>
                  </a:extLst>
                </a:gridCol>
              </a:tblGrid>
              <a:tr h="260197">
                <a:tc gridSpan="4">
                  <a:txBody>
                    <a:bodyPr/>
                    <a:lstStyle/>
                    <a:p>
                      <a:pPr algn="ct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Grilles de taux neutre au 1</a:t>
                      </a:r>
                      <a:r>
                        <a:rPr lang="fr-FR" sz="900" b="0" i="0" baseline="30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er</a:t>
                      </a: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janvier 2020</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43639" marR="43639"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2010753688"/>
                  </a:ext>
                </a:extLst>
              </a:tr>
              <a:tr h="260197">
                <a:tc gridSpan="3">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Base mensuelle de prélèvement</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rowSpan="2">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Taux</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79864988"/>
                  </a:ext>
                </a:extLst>
              </a:tr>
              <a:tr h="424684">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Contribuables autres que ceux domiciliés dans les DOM</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Contribuables domiciliés en Guadeloupe, à la Martinique et à La Réunion</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Contribuables domiciliés en Guyane et à Mayotte</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fr-FR"/>
                    </a:p>
                  </a:txBody>
                  <a:tcPr/>
                </a:tc>
                <a:extLst>
                  <a:ext uri="{0D108BD9-81ED-4DB2-BD59-A6C34878D82A}">
                    <a16:rowId xmlns:a16="http://schemas.microsoft.com/office/drawing/2014/main" xmlns="" val="1153038951"/>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&lt; 1 418 €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&lt; 1 626 €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&lt; 1 741 €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02232223"/>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1 418 € et &lt; 1 472 €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1 626 € et &lt; 1 724 €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1 741 € et &lt; 1 883 €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0,50 %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51802466"/>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1 472 € et &lt; 1 567 €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1 724 € et &lt; 1 900 €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1 883 € et &lt; 2 100 €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1,30 %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20558817"/>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1 567 € et &lt; 1 673 €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1 900 € et &lt; 2 075 €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2 100 € et &lt; 2 367 €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2,10 %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09254523"/>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1 673 € et &lt; 1 787 €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2 075 € et &lt; 2 292 €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2 367 € et &lt; 2 458 €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2,9 %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94750081"/>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1 787 € et &lt; 1 883 €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2 292 € et &lt; 2 417 €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2 458 € et &lt; 2 542 €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3,50 %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79880695"/>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1 883 € et &lt; 2 008 €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2 417 € et &lt; 2 500 €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2 542 € et &lt; 2 625 €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4,1 %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1167819"/>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2 008 € et &lt; 2 376 €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2 500 € et &lt; 2 750 €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2 625 € et &lt; 2 917 €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5,3 %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9606759"/>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2 376 € et &lt; 2 720 €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2 750 € et &lt; 3 400 €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2 917 € et &lt; 4 025 €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08311603"/>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2 720 € et &lt; 3 098 €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3 400 € et &lt; 4 350 €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4 025 € et &lt; 5 208 €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9,9 %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43170992"/>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3 098 € et &lt; 3 487 €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4 350 € et &lt; 4 942 €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5 208 € et &lt; 5 875 €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11,9 %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022111638"/>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3 487 € et &lt; 4 069 €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4 942 € et &lt; 5 725 €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5 875 € et &lt; 6 817 €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13,8 %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66098094"/>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4 069 € et &lt; 4 878 €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5 725 € et &lt; 6 858 €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6 817 € et &lt; 7 500 €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15,8 %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53930304"/>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4 878 € et &lt; 6 104 €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6 858 € et &lt; 7 625 €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7 500 € et &lt; 8 308 €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17,9 %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79832550"/>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6 104 € et &lt; 7 625 €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7 625 € et &lt; 8 867 €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8 308 € et &lt; 9 642 €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97531942"/>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7 625 € et &lt; 10 583 €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8 867 € et &lt; 11 917 €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9 642 € et &lt; 12 971 €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6763190"/>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10 583 € et &lt; 14 333 €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11 917 € et &lt; 15 833 €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12 971 € et &lt; 16 500 €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18912034"/>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14 333 € et &lt; 22 500 €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15 833 € et &lt; 24 167 €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16 500 € et &lt; 26 443 €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93563570"/>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22 500 € et &lt; 48 196 €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24 167 € et &lt; 52 825 €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26 443 € et &lt; 55 815 €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38 %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40243646"/>
                  </a:ext>
                </a:extLst>
              </a:tr>
              <a:tr h="260197">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48 196 €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52 825 €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55 815 €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6000"/>
                        </a:lnSpc>
                        <a:spcAft>
                          <a:spcPts val="800"/>
                        </a:spcAft>
                      </a:pPr>
                      <a:r>
                        <a:rPr lang="fr-FR" sz="9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43 %</a:t>
                      </a:r>
                      <a:endParaRPr lang="fr-FR" sz="900" b="0" i="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7278" marR="87278" marT="43639" marB="436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16842589"/>
                  </a:ext>
                </a:extLst>
              </a:tr>
            </a:tbl>
          </a:graphicData>
        </a:graphic>
      </p:graphicFrame>
    </p:spTree>
    <p:extLst>
      <p:ext uri="{BB962C8B-B14F-4D97-AF65-F5344CB8AC3E}">
        <p14:creationId xmlns:p14="http://schemas.microsoft.com/office/powerpoint/2010/main" val="165663192"/>
      </p:ext>
    </p:extLst>
  </p:cSld>
  <p:clrMapOvr>
    <a:masterClrMapping/>
  </p:clrMapOvr>
  <p:transition spd="slow">
    <p:pul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1450693"/>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DELAIS DE DECLARATION : </a:t>
            </a:r>
            <a:r>
              <a:rPr lang="fr-FR" dirty="0"/>
              <a:t>dans un délai de 30 jours à compter de :</a:t>
            </a:r>
          </a:p>
          <a:p>
            <a:r>
              <a:rPr lang="fr-FR" dirty="0"/>
              <a:t>Lendemain de la mise à disposition aux fins de mise en œuvre du dispositif</a:t>
            </a:r>
          </a:p>
          <a:p>
            <a:r>
              <a:rPr lang="fr-FR" dirty="0"/>
              <a:t>Lendemain du jour où le dispositif est prêt à être mis en œuvre</a:t>
            </a:r>
          </a:p>
          <a:p>
            <a:r>
              <a:rPr lang="fr-FR" dirty="0"/>
              <a:t>Lorsque la première étape de la mise en œuvre du dispositif a été accomplie</a:t>
            </a:r>
          </a:p>
          <a:p>
            <a:r>
              <a:rPr lang="fr-FR" dirty="0"/>
              <a:t>Lendemain du jour de la fourniture de l’aide, de l’assistance ou des conseils</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125130"/>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35852725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561109" y="1830114"/>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r>
              <a:rPr lang="fr-FR" dirty="0"/>
              <a:t>Entrée en vigueur de l’obligation : </a:t>
            </a:r>
            <a:r>
              <a:rPr lang="fr-FR" b="1" dirty="0"/>
              <a:t>01/07/2020</a:t>
            </a:r>
          </a:p>
          <a:p>
            <a:endParaRPr lang="fr-FR" dirty="0"/>
          </a:p>
          <a:p>
            <a:r>
              <a:rPr lang="fr-FR" b="1" dirty="0"/>
              <a:t>Rétroactif</a:t>
            </a:r>
            <a:r>
              <a:rPr lang="fr-FR" dirty="0"/>
              <a:t> : Pour les dispositifs dont la première étape a été mise en œuvre entre le 25 juin 2018 et le 1</a:t>
            </a:r>
            <a:r>
              <a:rPr lang="fr-FR" baseline="30000" dirty="0"/>
              <a:t>er</a:t>
            </a:r>
            <a:r>
              <a:rPr lang="fr-FR" dirty="0"/>
              <a:t> juillet 2020, les intermédiaires et les contribuables concernés transmettent les informations requises </a:t>
            </a:r>
            <a:r>
              <a:rPr lang="fr-FR" b="1" dirty="0"/>
              <a:t>au plus tard le 31/08/2020.</a:t>
            </a: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181630442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923658" y="1445553"/>
            <a:ext cx="10515600" cy="5792211"/>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smtClean="0"/>
              <a:t>LES </a:t>
            </a:r>
            <a:r>
              <a:rPr lang="fr-FR" b="1" dirty="0"/>
              <a:t>SANCTIONS</a:t>
            </a:r>
          </a:p>
          <a:p>
            <a:pPr marL="0" indent="0">
              <a:buNone/>
            </a:pPr>
            <a:endParaRPr lang="fr-FR" b="1" dirty="0"/>
          </a:p>
          <a:p>
            <a:pPr marL="0" indent="0">
              <a:buNone/>
            </a:pPr>
            <a:r>
              <a:rPr lang="fr-FR" dirty="0"/>
              <a:t>- amende qui ne peut excéder 10 000 € (5 000 € si première infraction de l'année civile en cours et des trois années précédentes)</a:t>
            </a:r>
            <a:br>
              <a:rPr lang="fr-FR" dirty="0"/>
            </a:br>
            <a:r>
              <a:rPr lang="fr-FR" dirty="0"/>
              <a:t/>
            </a:r>
            <a:br>
              <a:rPr lang="fr-FR" dirty="0"/>
            </a:br>
            <a:r>
              <a:rPr lang="fr-FR" dirty="0"/>
              <a:t/>
            </a:r>
            <a:br>
              <a:rPr lang="fr-FR" dirty="0"/>
            </a:br>
            <a:r>
              <a:rPr lang="fr-FR" dirty="0"/>
              <a:t>- maximum de 100 000 € à un même intermédiaire ou à un même contribuable par année civile.</a:t>
            </a:r>
            <a:endParaRPr lang="fr-FR" b="1"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275165"/>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85139098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69353"/>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Les questions qui se posent :</a:t>
            </a:r>
          </a:p>
          <a:p>
            <a:pPr>
              <a:buFontTx/>
              <a:buChar char="-"/>
            </a:pPr>
            <a:r>
              <a:rPr lang="fr-FR" dirty="0"/>
              <a:t>Secret professionnel</a:t>
            </a:r>
          </a:p>
          <a:p>
            <a:pPr>
              <a:buFontTx/>
              <a:buChar char="-"/>
            </a:pPr>
            <a:r>
              <a:rPr lang="fr-FR" dirty="0"/>
              <a:t>Diligences supplémentaires</a:t>
            </a:r>
          </a:p>
          <a:p>
            <a:pPr>
              <a:buFontTx/>
              <a:buChar char="-"/>
            </a:pPr>
            <a:r>
              <a:rPr lang="fr-FR" dirty="0"/>
              <a:t>Faits visés ne sont pas nécessairement des infractions pénales</a:t>
            </a:r>
          </a:p>
          <a:p>
            <a:pPr>
              <a:buFontTx/>
              <a:buChar char="-"/>
            </a:pPr>
            <a:r>
              <a:rPr lang="fr-FR" dirty="0"/>
              <a:t>Durée de conservation des informations</a:t>
            </a:r>
          </a:p>
          <a:p>
            <a:pPr>
              <a:buFontTx/>
              <a:buChar char="-"/>
            </a:pPr>
            <a:r>
              <a:rPr lang="fr-FR" dirty="0"/>
              <a:t>Complicité des intermédiaires </a:t>
            </a: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E. obligation de déclaration des dispositifs fiscaux transfrontaliers</a:t>
            </a:r>
            <a:endParaRPr lang="fr-FR" sz="3200" b="1" dirty="0">
              <a:latin typeface="+mn-lt"/>
              <a:cs typeface="Calibri Light" panose="020F0302020204030204" pitchFamily="34" charset="0"/>
            </a:endParaRPr>
          </a:p>
        </p:txBody>
      </p:sp>
    </p:spTree>
    <p:extLst>
      <p:ext uri="{BB962C8B-B14F-4D97-AF65-F5344CB8AC3E}">
        <p14:creationId xmlns:p14="http://schemas.microsoft.com/office/powerpoint/2010/main" val="24144175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705" y="5560641"/>
            <a:ext cx="1110063" cy="110439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41" y="5875305"/>
            <a:ext cx="2803348" cy="559258"/>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9014" t="11251" r="17685" b="15701"/>
          <a:stretch/>
        </p:blipFill>
        <p:spPr>
          <a:xfrm>
            <a:off x="8033045" y="5377891"/>
            <a:ext cx="1418603" cy="1329243"/>
          </a:xfrm>
          <a:prstGeom prst="rect">
            <a:avLst/>
          </a:prstGeom>
        </p:spPr>
      </p:pic>
    </p:spTree>
    <p:extLst>
      <p:ext uri="{BB962C8B-B14F-4D97-AF65-F5344CB8AC3E}">
        <p14:creationId xmlns:p14="http://schemas.microsoft.com/office/powerpoint/2010/main" val="821775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74B4F"/>
                </a:solidFill>
              </a:rPr>
              <a:t>PAS sur CESU et PAJEMPLOI</a:t>
            </a:r>
          </a:p>
        </p:txBody>
      </p:sp>
      <p:sp>
        <p:nvSpPr>
          <p:cNvPr id="3" name="Espace réservé du contenu 2"/>
          <p:cNvSpPr>
            <a:spLocks noGrp="1"/>
          </p:cNvSpPr>
          <p:nvPr>
            <p:ph idx="1"/>
          </p:nvPr>
        </p:nvSpPr>
        <p:spPr/>
        <p:txBody>
          <a:bodyPr/>
          <a:lstStyle/>
          <a:p>
            <a:pPr marL="0" indent="0">
              <a:buNone/>
            </a:pPr>
            <a:r>
              <a:rPr lang="fr-FR" dirty="0">
                <a:solidFill>
                  <a:srgbClr val="1911AE"/>
                </a:solidFill>
              </a:rPr>
              <a:t>A compter du </a:t>
            </a:r>
            <a:r>
              <a:rPr lang="fr-FR" b="1" dirty="0">
                <a:solidFill>
                  <a:srgbClr val="1911AE"/>
                </a:solidFill>
              </a:rPr>
              <a:t>1</a:t>
            </a:r>
            <a:r>
              <a:rPr lang="fr-FR" b="1" baseline="30000" dirty="0">
                <a:solidFill>
                  <a:srgbClr val="1911AE"/>
                </a:solidFill>
              </a:rPr>
              <a:t>er</a:t>
            </a:r>
            <a:r>
              <a:rPr lang="fr-FR" b="1" dirty="0">
                <a:solidFill>
                  <a:srgbClr val="1911AE"/>
                </a:solidFill>
              </a:rPr>
              <a:t> janvier 2020</a:t>
            </a:r>
            <a:r>
              <a:rPr lang="fr-FR" dirty="0">
                <a:solidFill>
                  <a:srgbClr val="1911AE"/>
                </a:solidFill>
              </a:rPr>
              <a:t>, les salariés des particuliers employeurs entrent dans le système de retenue à la source.</a:t>
            </a:r>
          </a:p>
          <a:p>
            <a:r>
              <a:rPr lang="fr-FR" dirty="0">
                <a:solidFill>
                  <a:srgbClr val="1911AE"/>
                </a:solidFill>
              </a:rPr>
              <a:t>Impact pour le salarié : comme pour les salariés « classiques », un taux de prélèvement à la source personnalisé est communiqué par l’administration fiscale. Ce taux est modifiable en taux neutre ou taux individualisé.</a:t>
            </a:r>
          </a:p>
          <a:p>
            <a:r>
              <a:rPr lang="fr-FR" dirty="0">
                <a:solidFill>
                  <a:srgbClr val="1911AE"/>
                </a:solidFill>
              </a:rPr>
              <a:t>Impact pour l’employeur : suite à la déclaration des salaires auprès des services de l’URSSAF, le CESU ou PAJEMPLOI indique le montant net à payer après impôt à la source.</a:t>
            </a:r>
          </a:p>
        </p:txBody>
      </p:sp>
    </p:spTree>
    <p:extLst>
      <p:ext uri="{BB962C8B-B14F-4D97-AF65-F5344CB8AC3E}">
        <p14:creationId xmlns:p14="http://schemas.microsoft.com/office/powerpoint/2010/main" val="10995003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98864"/>
            <a:ext cx="9414164" cy="1006475"/>
          </a:xfrm>
        </p:spPr>
        <p:txBody>
          <a:bodyPr>
            <a:noAutofit/>
          </a:bodyPr>
          <a:lstStyle/>
          <a:p>
            <a:r>
              <a:rPr lang="fr-FR" dirty="0">
                <a:solidFill>
                  <a:srgbClr val="F74B4F"/>
                </a:solidFill>
              </a:rPr>
              <a:t>Domiciliation fiscale en France des dirigeants </a:t>
            </a:r>
            <a:br>
              <a:rPr lang="fr-FR" dirty="0">
                <a:solidFill>
                  <a:srgbClr val="F74B4F"/>
                </a:solidFill>
              </a:rPr>
            </a:br>
            <a:r>
              <a:rPr lang="fr-FR" dirty="0">
                <a:solidFill>
                  <a:srgbClr val="F74B4F"/>
                </a:solidFill>
              </a:rPr>
              <a:t>de grandes entreprises</a:t>
            </a:r>
          </a:p>
        </p:txBody>
      </p:sp>
      <p:sp>
        <p:nvSpPr>
          <p:cNvPr id="3" name="Espace réservé du contenu 2"/>
          <p:cNvSpPr>
            <a:spLocks noGrp="1"/>
          </p:cNvSpPr>
          <p:nvPr>
            <p:ph idx="1"/>
          </p:nvPr>
        </p:nvSpPr>
        <p:spPr>
          <a:xfrm>
            <a:off x="838200" y="1554480"/>
            <a:ext cx="10808970" cy="4777740"/>
          </a:xfrm>
        </p:spPr>
        <p:txBody>
          <a:bodyPr>
            <a:noAutofit/>
          </a:bodyPr>
          <a:lstStyle/>
          <a:p>
            <a:pPr marL="0" indent="0" defTabSz="828000">
              <a:lnSpc>
                <a:spcPct val="120000"/>
              </a:lnSpc>
              <a:buNone/>
            </a:pPr>
            <a:r>
              <a:rPr lang="fr-FR" sz="1980" dirty="0">
                <a:solidFill>
                  <a:srgbClr val="1911AE"/>
                </a:solidFill>
              </a:rPr>
              <a:t>Les dirigeants des entreprises dont le siège social est situé en France et qui </a:t>
            </a:r>
            <a:r>
              <a:rPr lang="fr-FR" sz="1980" dirty="0"/>
              <a:t>réalisent en France </a:t>
            </a:r>
            <a:r>
              <a:rPr lang="fr-FR" sz="1980" dirty="0">
                <a:solidFill>
                  <a:srgbClr val="1911AE"/>
                </a:solidFill>
              </a:rPr>
              <a:t>un chiffre d’affaires annuel supérieur à 250 M € sont considérés comme exerçant en France leur activité professionnelle à titre principal à moins qu’ils n’en rapportent la preuve contraire.</a:t>
            </a:r>
          </a:p>
          <a:p>
            <a:pPr lvl="0" defTabSz="828000">
              <a:lnSpc>
                <a:spcPct val="120000"/>
              </a:lnSpc>
            </a:pPr>
            <a:r>
              <a:rPr lang="fr-FR" sz="1980" dirty="0">
                <a:solidFill>
                  <a:srgbClr val="1911AE"/>
                </a:solidFill>
                <a:latin typeface="Avenir Medium" panose="02000503020000020003" pitchFamily="2" charset="0"/>
              </a:rPr>
              <a:t>Quel chiffre d’affaires ? </a:t>
            </a:r>
            <a:r>
              <a:rPr lang="fr-FR" sz="1980" dirty="0">
                <a:solidFill>
                  <a:srgbClr val="1911AE"/>
                </a:solidFill>
              </a:rPr>
              <a:t>En cas de groupe, le chiffre d’affaires (CA) à retenir est l’addition du CA de l’entreprise considérée avec le CA des sociétés contrôlées au sens de l’établissement des comptes consolidés (</a:t>
            </a:r>
            <a:r>
              <a:rPr lang="fr-FR" sz="1980" dirty="0"/>
              <a:t>C</a:t>
            </a:r>
            <a:r>
              <a:rPr lang="fr-FR" sz="1980" dirty="0">
                <a:solidFill>
                  <a:srgbClr val="1911AE"/>
                </a:solidFill>
              </a:rPr>
              <a:t>. com. art. L. 233-16)  </a:t>
            </a:r>
          </a:p>
          <a:p>
            <a:pPr lvl="0" defTabSz="828000">
              <a:lnSpc>
                <a:spcPct val="120000"/>
              </a:lnSpc>
            </a:pPr>
            <a:r>
              <a:rPr lang="fr-FR" sz="1980" dirty="0">
                <a:solidFill>
                  <a:srgbClr val="1911AE"/>
                </a:solidFill>
                <a:latin typeface="Avenir Medium" panose="02000503020000020003" pitchFamily="2" charset="0"/>
              </a:rPr>
              <a:t>Quels dirigeants? </a:t>
            </a:r>
            <a:r>
              <a:rPr lang="fr-FR" sz="1980" dirty="0">
                <a:solidFill>
                  <a:srgbClr val="1911AE"/>
                </a:solidFill>
              </a:rPr>
              <a:t>Le président du conseil d’administration, le directeur général, les directeurs généraux délégués, le président et les membres du directoire, les gérants …</a:t>
            </a:r>
          </a:p>
          <a:p>
            <a:pPr lvl="0" defTabSz="828000">
              <a:lnSpc>
                <a:spcPct val="120000"/>
              </a:lnSpc>
            </a:pPr>
            <a:r>
              <a:rPr lang="fr-FR" sz="1980" dirty="0">
                <a:latin typeface="Avenir Medium" panose="02000503020000020003" pitchFamily="2" charset="0"/>
              </a:rPr>
              <a:t>Quand ? </a:t>
            </a:r>
            <a:r>
              <a:rPr lang="fr-FR" sz="1980" dirty="0"/>
              <a:t>A compter des revenus 2019</a:t>
            </a:r>
          </a:p>
          <a:p>
            <a:pPr marL="0" indent="0" defTabSz="828000">
              <a:buNone/>
            </a:pPr>
            <a:r>
              <a:rPr lang="fr-FR" sz="1980" i="1" dirty="0">
                <a:solidFill>
                  <a:srgbClr val="F74B4F"/>
                </a:solidFill>
              </a:rPr>
              <a:t>Attention aux impacts </a:t>
            </a:r>
            <a:r>
              <a:rPr lang="fr-FR" sz="1980" dirty="0">
                <a:solidFill>
                  <a:srgbClr val="F74B4F"/>
                </a:solidFill>
              </a:rPr>
              <a:t>: </a:t>
            </a:r>
            <a:r>
              <a:rPr lang="fr-FR" sz="1980" dirty="0">
                <a:solidFill>
                  <a:srgbClr val="1911AE"/>
                </a:solidFill>
              </a:rPr>
              <a:t>l’IR n’est pas seul concerné ; ne pas oublier IFI et DMTG</a:t>
            </a:r>
          </a:p>
          <a:p>
            <a:pPr marL="0" indent="0" defTabSz="828000">
              <a:buNone/>
            </a:pPr>
            <a:r>
              <a:rPr lang="fr-FR" sz="1980" i="1" dirty="0">
                <a:solidFill>
                  <a:srgbClr val="F74B4F"/>
                </a:solidFill>
              </a:rPr>
              <a:t>Il sera nécessaire de consulter les conventions fiscales internationales pour apprécier chaque cas.</a:t>
            </a:r>
          </a:p>
        </p:txBody>
      </p:sp>
    </p:spTree>
    <p:extLst>
      <p:ext uri="{BB962C8B-B14F-4D97-AF65-F5344CB8AC3E}">
        <p14:creationId xmlns:p14="http://schemas.microsoft.com/office/powerpoint/2010/main" val="2374435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74B4F"/>
                </a:solidFill>
              </a:rPr>
              <a:t>Fin des déclarations de revenus</a:t>
            </a:r>
          </a:p>
        </p:txBody>
      </p:sp>
      <p:sp>
        <p:nvSpPr>
          <p:cNvPr id="3" name="Espace réservé du contenu 2"/>
          <p:cNvSpPr>
            <a:spLocks noGrp="1"/>
          </p:cNvSpPr>
          <p:nvPr>
            <p:ph idx="1"/>
          </p:nvPr>
        </p:nvSpPr>
        <p:spPr>
          <a:xfrm>
            <a:off x="838200" y="1496291"/>
            <a:ext cx="10515600" cy="4918363"/>
          </a:xfrm>
        </p:spPr>
        <p:txBody>
          <a:bodyPr>
            <a:noAutofit/>
          </a:bodyPr>
          <a:lstStyle/>
          <a:p>
            <a:pPr lvl="0">
              <a:lnSpc>
                <a:spcPct val="100000"/>
              </a:lnSpc>
            </a:pPr>
            <a:r>
              <a:rPr lang="fr-FR" sz="1900" dirty="0">
                <a:solidFill>
                  <a:srgbClr val="1911AE"/>
                </a:solidFill>
              </a:rPr>
              <a:t>Jusqu’à présent chaque contribuable adressait chaque année à l’administration sa déclaration d’impôt de revenus.</a:t>
            </a:r>
          </a:p>
          <a:p>
            <a:pPr lvl="0">
              <a:lnSpc>
                <a:spcPct val="100000"/>
              </a:lnSpc>
            </a:pPr>
            <a:r>
              <a:rPr lang="fr-FR" sz="1900" dirty="0"/>
              <a:t>À</a:t>
            </a:r>
            <a:r>
              <a:rPr lang="fr-FR" sz="1900" dirty="0">
                <a:solidFill>
                  <a:srgbClr val="1911AE"/>
                </a:solidFill>
              </a:rPr>
              <a:t> compter du 1</a:t>
            </a:r>
            <a:r>
              <a:rPr lang="fr-FR" sz="1900" baseline="30000" dirty="0">
                <a:solidFill>
                  <a:srgbClr val="1911AE"/>
                </a:solidFill>
              </a:rPr>
              <a:t>er</a:t>
            </a:r>
            <a:r>
              <a:rPr lang="fr-FR" sz="1900" dirty="0">
                <a:solidFill>
                  <a:srgbClr val="1911AE"/>
                </a:solidFill>
              </a:rPr>
              <a:t> janvier 2020, le contribuable est réputé avoir souscrit sa déclaration d’ensemble des revenus aux conditions suivantes :</a:t>
            </a:r>
          </a:p>
          <a:p>
            <a:pPr lvl="1">
              <a:lnSpc>
                <a:spcPct val="100000"/>
              </a:lnSpc>
              <a:buFont typeface="Courier New" panose="02070309020205020404" pitchFamily="49" charset="0"/>
              <a:buChar char="o"/>
            </a:pPr>
            <a:r>
              <a:rPr lang="fr-FR" sz="1900" dirty="0">
                <a:solidFill>
                  <a:srgbClr val="1911AE"/>
                </a:solidFill>
              </a:rPr>
              <a:t> l’administration a remis, au plus tard un mois avant la date de dépôt, un document spécifique indiquant les éléments de la déclaration</a:t>
            </a:r>
          </a:p>
          <a:p>
            <a:pPr lvl="1">
              <a:lnSpc>
                <a:spcPct val="100000"/>
              </a:lnSpc>
              <a:buFont typeface="Courier New" panose="02070309020205020404" pitchFamily="49" charset="0"/>
              <a:buChar char="o"/>
            </a:pPr>
            <a:r>
              <a:rPr lang="fr-FR" sz="1900" dirty="0">
                <a:solidFill>
                  <a:srgbClr val="1911AE"/>
                </a:solidFill>
              </a:rPr>
              <a:t>le contribuable n’a effectué aucune modification</a:t>
            </a:r>
          </a:p>
          <a:p>
            <a:pPr lvl="0">
              <a:lnSpc>
                <a:spcPct val="100000"/>
              </a:lnSpc>
            </a:pPr>
            <a:r>
              <a:rPr lang="fr-FR" sz="1900" dirty="0">
                <a:solidFill>
                  <a:srgbClr val="1911AE"/>
                </a:solidFill>
              </a:rPr>
              <a:t>Cette mesure concernerait les contribuables dont la déclaration pré-remplie serait exhaustive et exacte. </a:t>
            </a:r>
          </a:p>
          <a:p>
            <a:pPr lvl="0">
              <a:lnSpc>
                <a:spcPct val="100000"/>
              </a:lnSpc>
            </a:pPr>
            <a:r>
              <a:rPr lang="fr-FR" sz="1900" dirty="0">
                <a:solidFill>
                  <a:srgbClr val="1911AE"/>
                </a:solidFill>
              </a:rPr>
              <a:t>12 millions de foyers fiscaux, soit quasiment le tiers des ménages seraient concernés.</a:t>
            </a:r>
          </a:p>
          <a:p>
            <a:pPr marL="0" lvl="0" indent="0">
              <a:lnSpc>
                <a:spcPct val="100000"/>
              </a:lnSpc>
              <a:buNone/>
            </a:pPr>
            <a:r>
              <a:rPr lang="fr-FR" sz="1900" b="1" dirty="0">
                <a:solidFill>
                  <a:srgbClr val="1911AE"/>
                </a:solidFill>
              </a:rPr>
              <a:t> Contribuables exclus :</a:t>
            </a:r>
          </a:p>
          <a:p>
            <a:pPr lvl="0">
              <a:lnSpc>
                <a:spcPct val="100000"/>
              </a:lnSpc>
            </a:pPr>
            <a:r>
              <a:rPr lang="fr-FR" sz="1900" dirty="0">
                <a:solidFill>
                  <a:srgbClr val="1911AE"/>
                </a:solidFill>
              </a:rPr>
              <a:t>Les titulaires des revenus non remplis (revenus fonciers, revenus des non-salariés,…)</a:t>
            </a:r>
          </a:p>
          <a:p>
            <a:pPr lvl="0">
              <a:lnSpc>
                <a:spcPct val="100000"/>
              </a:lnSpc>
            </a:pPr>
            <a:r>
              <a:rPr lang="fr-FR" sz="1900" dirty="0">
                <a:solidFill>
                  <a:srgbClr val="1911AE"/>
                </a:solidFill>
              </a:rPr>
              <a:t>Les non-résidents</a:t>
            </a:r>
          </a:p>
          <a:p>
            <a:pPr>
              <a:lnSpc>
                <a:spcPct val="100000"/>
              </a:lnSpc>
            </a:pPr>
            <a:r>
              <a:rPr lang="fr-FR" sz="1900" dirty="0">
                <a:solidFill>
                  <a:srgbClr val="1911AE"/>
                </a:solidFill>
              </a:rPr>
              <a:t>Les contribuables ayant déposé leur déclaration par voie d’EDI</a:t>
            </a:r>
          </a:p>
        </p:txBody>
      </p:sp>
    </p:spTree>
    <p:extLst>
      <p:ext uri="{BB962C8B-B14F-4D97-AF65-F5344CB8AC3E}">
        <p14:creationId xmlns:p14="http://schemas.microsoft.com/office/powerpoint/2010/main" val="1184815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717484"/>
            <a:ext cx="10515600" cy="2366783"/>
          </a:xfrm>
        </p:spPr>
        <p:txBody>
          <a:bodyPr>
            <a:normAutofit/>
          </a:bodyPr>
          <a:lstStyle/>
          <a:p>
            <a:pPr marL="0" indent="0">
              <a:buNone/>
            </a:pPr>
            <a:r>
              <a:rPr lang="fr-FR" sz="2400" dirty="0">
                <a:solidFill>
                  <a:srgbClr val="1911AE"/>
                </a:solidFill>
              </a:rPr>
              <a:t>La possibilité pour le contribuable </a:t>
            </a:r>
            <a:r>
              <a:rPr lang="fr-FR" sz="2400" b="1" dirty="0">
                <a:solidFill>
                  <a:srgbClr val="1911AE"/>
                </a:solidFill>
              </a:rPr>
              <a:t>d’étaler l’imposition sur quatre ans</a:t>
            </a:r>
            <a:r>
              <a:rPr lang="fr-FR" sz="2400" dirty="0">
                <a:solidFill>
                  <a:srgbClr val="1911AE"/>
                </a:solidFill>
              </a:rPr>
              <a:t>, par parts égales l’indemnité de départ à la retraite et le montant des droits transférés du compte épargne temps vers un Perco ou un PEE est supprimée à compter des revenus de 2020.</a:t>
            </a:r>
          </a:p>
        </p:txBody>
      </p:sp>
      <p:sp>
        <p:nvSpPr>
          <p:cNvPr id="4" name="Rectangle 3">
            <a:extLst>
              <a:ext uri="{FF2B5EF4-FFF2-40B4-BE49-F238E27FC236}">
                <a16:creationId xmlns:a16="http://schemas.microsoft.com/office/drawing/2014/main" xmlns="" id="{D559707D-3FCD-4F4C-B1C3-953852CA2910}"/>
              </a:ext>
            </a:extLst>
          </p:cNvPr>
          <p:cNvSpPr/>
          <p:nvPr/>
        </p:nvSpPr>
        <p:spPr>
          <a:xfrm>
            <a:off x="838200" y="1271451"/>
            <a:ext cx="572589" cy="226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517756"/>
            <a:ext cx="10515600" cy="1040284"/>
          </a:xfrm>
        </p:spPr>
        <p:txBody>
          <a:bodyPr>
            <a:normAutofit/>
          </a:bodyPr>
          <a:lstStyle/>
          <a:p>
            <a:r>
              <a:rPr lang="fr-FR" sz="3200" dirty="0">
                <a:solidFill>
                  <a:srgbClr val="F74B4F"/>
                </a:solidFill>
              </a:rPr>
              <a:t>Fin de l’option pour l’étalement </a:t>
            </a:r>
            <a:br>
              <a:rPr lang="fr-FR" sz="3200" dirty="0">
                <a:solidFill>
                  <a:srgbClr val="F74B4F"/>
                </a:solidFill>
              </a:rPr>
            </a:br>
            <a:r>
              <a:rPr lang="fr-FR" sz="3200" dirty="0">
                <a:solidFill>
                  <a:srgbClr val="F74B4F"/>
                </a:solidFill>
              </a:rPr>
              <a:t>de l’imposition de certains revenus</a:t>
            </a:r>
          </a:p>
        </p:txBody>
      </p:sp>
      <p:sp>
        <p:nvSpPr>
          <p:cNvPr id="5" name="Rectangle 4">
            <a:extLst>
              <a:ext uri="{FF2B5EF4-FFF2-40B4-BE49-F238E27FC236}">
                <a16:creationId xmlns:a16="http://schemas.microsoft.com/office/drawing/2014/main" xmlns="" id="{907704DC-5E90-5240-B777-4F43B2DEE5DD}"/>
              </a:ext>
            </a:extLst>
          </p:cNvPr>
          <p:cNvSpPr/>
          <p:nvPr/>
        </p:nvSpPr>
        <p:spPr>
          <a:xfrm>
            <a:off x="966651" y="1618206"/>
            <a:ext cx="557349" cy="87086"/>
          </a:xfrm>
          <a:prstGeom prst="rect">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3328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Réductions et crédits d’impôt</a:t>
            </a:r>
          </a:p>
        </p:txBody>
      </p:sp>
      <p:sp>
        <p:nvSpPr>
          <p:cNvPr id="3" name="Espace réservé du contenu 2"/>
          <p:cNvSpPr>
            <a:spLocks noGrp="1"/>
          </p:cNvSpPr>
          <p:nvPr>
            <p:ph idx="1"/>
          </p:nvPr>
        </p:nvSpPr>
        <p:spPr/>
        <p:txBody>
          <a:bodyPr>
            <a:normAutofit/>
          </a:bodyPr>
          <a:lstStyle/>
          <a:p>
            <a:pPr marL="0" indent="0">
              <a:buNone/>
            </a:pPr>
            <a:r>
              <a:rPr lang="fr-FR" sz="2400" b="1" dirty="0">
                <a:solidFill>
                  <a:srgbClr val="1911AE"/>
                </a:solidFill>
              </a:rPr>
              <a:t>Crédit d'impôt pour la transition énergétique (CITE) </a:t>
            </a:r>
            <a:endParaRPr lang="fr-FR" sz="2400" dirty="0">
              <a:solidFill>
                <a:srgbClr val="1911AE"/>
              </a:solidFill>
            </a:endParaRPr>
          </a:p>
          <a:p>
            <a:pPr marL="0" indent="0">
              <a:buNone/>
            </a:pPr>
            <a:r>
              <a:rPr lang="fr-FR" sz="2400" dirty="0">
                <a:solidFill>
                  <a:srgbClr val="1911AE"/>
                </a:solidFill>
              </a:rPr>
              <a:t>Pour les dépenses payées à compter du 1</a:t>
            </a:r>
            <a:r>
              <a:rPr lang="fr-FR" sz="2400" baseline="30000" dirty="0">
                <a:solidFill>
                  <a:srgbClr val="1911AE"/>
                </a:solidFill>
              </a:rPr>
              <a:t>er</a:t>
            </a:r>
            <a:r>
              <a:rPr lang="fr-FR" sz="2400" dirty="0">
                <a:solidFill>
                  <a:srgbClr val="1911AE"/>
                </a:solidFill>
              </a:rPr>
              <a:t> janvier 2020, le CITE est remplacé par une </a:t>
            </a:r>
            <a:r>
              <a:rPr lang="fr-FR" sz="2400" b="1" dirty="0">
                <a:solidFill>
                  <a:srgbClr val="1911AE"/>
                </a:solidFill>
              </a:rPr>
              <a:t>prime de transition énergétique</a:t>
            </a:r>
            <a:r>
              <a:rPr lang="fr-FR" sz="2400" dirty="0">
                <a:solidFill>
                  <a:srgbClr val="1911AE"/>
                </a:solidFill>
              </a:rPr>
              <a:t> servant à financer, sous conditions de ressources, les travaux et dépenses en faveur de la rénovation énergétique des logements (loi art. 15, II).</a:t>
            </a:r>
          </a:p>
          <a:p>
            <a:pPr lvl="0"/>
            <a:r>
              <a:rPr lang="fr-FR" sz="2400" dirty="0">
                <a:solidFill>
                  <a:srgbClr val="1911AE"/>
                </a:solidFill>
              </a:rPr>
              <a:t>Cette prime sera attribuée par l’Agence de l’habitat (ANAH) pour le compte de l’État et ne concerne que les ménages les plus modestes.</a:t>
            </a:r>
          </a:p>
          <a:p>
            <a:pPr lvl="0"/>
            <a:r>
              <a:rPr lang="fr-FR" sz="2400" dirty="0">
                <a:solidFill>
                  <a:srgbClr val="1911AE"/>
                </a:solidFill>
              </a:rPr>
              <a:t>Les caractéristiques et conditions d’octroi de cette prime seront définies par décret.</a:t>
            </a:r>
          </a:p>
          <a:p>
            <a:pPr lvl="0"/>
            <a:r>
              <a:rPr lang="fr-FR" sz="2400" dirty="0">
                <a:solidFill>
                  <a:srgbClr val="1911AE"/>
                </a:solidFill>
              </a:rPr>
              <a:t>Pour les ménages à revenus intermédiaires, le CITE est prorogé en 2020. </a:t>
            </a:r>
          </a:p>
          <a:p>
            <a:pPr marL="0" lvl="0" indent="0">
              <a:buNone/>
            </a:pPr>
            <a:endParaRPr lang="fr-FR" sz="2400" dirty="0">
              <a:solidFill>
                <a:srgbClr val="1911AE"/>
              </a:solidFill>
            </a:endParaRPr>
          </a:p>
        </p:txBody>
      </p:sp>
    </p:spTree>
    <p:extLst>
      <p:ext uri="{BB962C8B-B14F-4D97-AF65-F5344CB8AC3E}">
        <p14:creationId xmlns:p14="http://schemas.microsoft.com/office/powerpoint/2010/main" val="3573485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72654"/>
            <a:ext cx="9608127" cy="1075748"/>
          </a:xfrm>
        </p:spPr>
        <p:txBody>
          <a:bodyPr>
            <a:normAutofit/>
          </a:bodyPr>
          <a:lstStyle/>
          <a:p>
            <a:r>
              <a:rPr lang="fr-FR" spc="-150" dirty="0">
                <a:solidFill>
                  <a:srgbClr val="F74B4F"/>
                </a:solidFill>
              </a:rPr>
              <a:t>Crédit d'impôt pour la transition énergétique</a:t>
            </a:r>
          </a:p>
        </p:txBody>
      </p:sp>
      <p:sp>
        <p:nvSpPr>
          <p:cNvPr id="3" name="Espace réservé du contenu 2"/>
          <p:cNvSpPr>
            <a:spLocks noGrp="1"/>
          </p:cNvSpPr>
          <p:nvPr>
            <p:ph idx="1"/>
          </p:nvPr>
        </p:nvSpPr>
        <p:spPr>
          <a:xfrm>
            <a:off x="838200" y="1083822"/>
            <a:ext cx="10515600" cy="4639341"/>
          </a:xfrm>
        </p:spPr>
        <p:txBody>
          <a:bodyPr>
            <a:normAutofit/>
          </a:bodyPr>
          <a:lstStyle/>
          <a:p>
            <a:pPr marL="0" indent="0">
              <a:buNone/>
            </a:pPr>
            <a:endParaRPr lang="fr-FR" dirty="0">
              <a:solidFill>
                <a:srgbClr val="1911AE"/>
              </a:solidFill>
            </a:endParaRPr>
          </a:p>
          <a:p>
            <a:pPr marL="0" indent="0">
              <a:buNone/>
            </a:pPr>
            <a:r>
              <a:rPr lang="fr-FR" sz="2400" b="1" dirty="0">
                <a:solidFill>
                  <a:srgbClr val="1911AE"/>
                </a:solidFill>
              </a:rPr>
              <a:t>Pour les dépenses de 2020, il faut distinguer 4 catégories de ménages </a:t>
            </a:r>
            <a:r>
              <a:rPr lang="fr-FR" dirty="0">
                <a:solidFill>
                  <a:srgbClr val="1911AE"/>
                </a:solidFill>
              </a:rPr>
              <a:t>:</a:t>
            </a:r>
          </a:p>
          <a:p>
            <a:pPr lvl="1"/>
            <a:r>
              <a:rPr lang="fr-FR" dirty="0">
                <a:solidFill>
                  <a:srgbClr val="1911AE"/>
                </a:solidFill>
              </a:rPr>
              <a:t>les bénéficiaires de la prime attribuée par l’agence de l’habitat (ANAH) </a:t>
            </a:r>
          </a:p>
          <a:p>
            <a:pPr lvl="1"/>
            <a:r>
              <a:rPr lang="fr-FR" dirty="0">
                <a:solidFill>
                  <a:srgbClr val="1911AE"/>
                </a:solidFill>
              </a:rPr>
              <a:t>les contribuables aux revenus intermédiaires susceptibles de bénéficier du CITE ;</a:t>
            </a:r>
          </a:p>
          <a:p>
            <a:pPr lvl="1"/>
            <a:r>
              <a:rPr lang="fr-FR" dirty="0">
                <a:solidFill>
                  <a:srgbClr val="1911AE"/>
                </a:solidFill>
              </a:rPr>
              <a:t>les contribuables exclus du CITE qui pourraient  toutefois bénéficier du CITE 2020 pour deux catégories de dépenses (dépenses d’acquisition et de pose de systèmes de charges pour véhicules </a:t>
            </a:r>
            <a:r>
              <a:rPr lang="fr-FR" dirty="0"/>
              <a:t>électriques  ou dépenses relatives aux matériaux d’isolation thermique des parois opaques)</a:t>
            </a:r>
          </a:p>
          <a:p>
            <a:pPr lvl="1"/>
            <a:r>
              <a:rPr lang="fr-FR" dirty="0">
                <a:solidFill>
                  <a:srgbClr val="1911AE"/>
                </a:solidFill>
              </a:rPr>
              <a:t>les contribuables exclus</a:t>
            </a:r>
          </a:p>
          <a:p>
            <a:endParaRPr lang="fr-FR" dirty="0">
              <a:solidFill>
                <a:srgbClr val="1911AE"/>
              </a:solidFill>
            </a:endParaRPr>
          </a:p>
        </p:txBody>
      </p:sp>
      <p:sp>
        <p:nvSpPr>
          <p:cNvPr id="4" name="Rectangle 3">
            <a:extLst>
              <a:ext uri="{FF2B5EF4-FFF2-40B4-BE49-F238E27FC236}">
                <a16:creationId xmlns:a16="http://schemas.microsoft.com/office/drawing/2014/main" xmlns="" id="{7DF1E9AA-9C29-8244-9E6A-31E65EAF7447}"/>
              </a:ext>
            </a:extLst>
          </p:cNvPr>
          <p:cNvSpPr/>
          <p:nvPr/>
        </p:nvSpPr>
        <p:spPr>
          <a:xfrm>
            <a:off x="1504405" y="5076832"/>
            <a:ext cx="9849395" cy="369332"/>
          </a:xfrm>
          <a:prstGeom prst="rect">
            <a:avLst/>
          </a:prstGeom>
        </p:spPr>
        <p:txBody>
          <a:bodyPr wrap="square">
            <a:spAutoFit/>
          </a:bodyPr>
          <a:lstStyle/>
          <a:p>
            <a:r>
              <a:rPr lang="fr-FR" dirty="0">
                <a:solidFill>
                  <a:srgbClr val="1911AE"/>
                </a:solidFill>
                <a:latin typeface="Avenir Medium Oblique" panose="02000503020000020003" pitchFamily="2" charset="0"/>
              </a:rPr>
              <a:t>Pour une même dépense, le contribuable ne peut pas bénéficier du crédit d'impôt </a:t>
            </a:r>
            <a:r>
              <a:rPr lang="fr-FR" b="1" u="sng" dirty="0">
                <a:solidFill>
                  <a:srgbClr val="1911AE"/>
                </a:solidFill>
                <a:latin typeface="Avenir Medium Oblique" panose="02000503020000020003" pitchFamily="2" charset="0"/>
              </a:rPr>
              <a:t>et</a:t>
            </a:r>
            <a:r>
              <a:rPr lang="fr-FR" dirty="0">
                <a:solidFill>
                  <a:srgbClr val="1911AE"/>
                </a:solidFill>
                <a:latin typeface="Avenir Medium Oblique" panose="02000503020000020003" pitchFamily="2" charset="0"/>
              </a:rPr>
              <a:t> de la prime.</a:t>
            </a:r>
          </a:p>
        </p:txBody>
      </p:sp>
    </p:spTree>
    <p:extLst>
      <p:ext uri="{BB962C8B-B14F-4D97-AF65-F5344CB8AC3E}">
        <p14:creationId xmlns:p14="http://schemas.microsoft.com/office/powerpoint/2010/main" val="3908330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spc="-150" dirty="0"/>
              <a:t>Crédit d'impôt pour la transition énergétique</a:t>
            </a:r>
          </a:p>
        </p:txBody>
      </p:sp>
      <p:sp>
        <p:nvSpPr>
          <p:cNvPr id="3" name="Espace réservé du contenu 2"/>
          <p:cNvSpPr>
            <a:spLocks noGrp="1"/>
          </p:cNvSpPr>
          <p:nvPr>
            <p:ph idx="1"/>
          </p:nvPr>
        </p:nvSpPr>
        <p:spPr>
          <a:xfrm>
            <a:off x="838200" y="1573077"/>
            <a:ext cx="10515600" cy="4351338"/>
          </a:xfrm>
        </p:spPr>
        <p:txBody>
          <a:bodyPr/>
          <a:lstStyle/>
          <a:p>
            <a:pPr marL="0" indent="0">
              <a:buNone/>
            </a:pPr>
            <a:r>
              <a:rPr lang="fr-FR" sz="2000" b="1" dirty="0">
                <a:solidFill>
                  <a:srgbClr val="F74B4F"/>
                </a:solidFill>
              </a:rPr>
              <a:t>Conditions de ressources pour le CITE</a:t>
            </a:r>
          </a:p>
          <a:p>
            <a:pPr marL="0" indent="0">
              <a:buNone/>
            </a:pPr>
            <a:endParaRPr lang="fr-FR" dirty="0">
              <a:solidFill>
                <a:srgbClr val="F74B4F"/>
              </a:solidFill>
            </a:endParaRPr>
          </a:p>
          <a:p>
            <a:endParaRPr lang="fr-FR" dirty="0">
              <a:solidFill>
                <a:srgbClr val="F74B4F"/>
              </a:solidFill>
            </a:endParaRPr>
          </a:p>
        </p:txBody>
      </p:sp>
      <p:pic>
        <p:nvPicPr>
          <p:cNvPr id="4" name="Image 3"/>
          <p:cNvPicPr>
            <a:picLocks noChangeAspect="1"/>
          </p:cNvPicPr>
          <p:nvPr/>
        </p:nvPicPr>
        <p:blipFill>
          <a:blip r:embed="rId2"/>
          <a:stretch>
            <a:fillRect/>
          </a:stretch>
        </p:blipFill>
        <p:spPr>
          <a:xfrm>
            <a:off x="2815719" y="1973744"/>
            <a:ext cx="6560561" cy="4310246"/>
          </a:xfrm>
          <a:prstGeom prst="rect">
            <a:avLst/>
          </a:prstGeom>
        </p:spPr>
      </p:pic>
    </p:spTree>
    <p:extLst>
      <p:ext uri="{BB962C8B-B14F-4D97-AF65-F5344CB8AC3E}">
        <p14:creationId xmlns:p14="http://schemas.microsoft.com/office/powerpoint/2010/main" val="2288557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0A1C2EB4-95D7-EE45-A66C-1E9A238256E3}"/>
              </a:ext>
            </a:extLst>
          </p:cNvPr>
          <p:cNvSpPr txBox="1"/>
          <p:nvPr/>
        </p:nvSpPr>
        <p:spPr>
          <a:xfrm>
            <a:off x="3187337" y="1145775"/>
            <a:ext cx="5887253" cy="5509200"/>
          </a:xfrm>
          <a:prstGeom prst="rect">
            <a:avLst/>
          </a:prstGeom>
          <a:noFill/>
        </p:spPr>
        <p:txBody>
          <a:bodyPr wrap="square" rtlCol="0">
            <a:spAutoFit/>
          </a:bodyPr>
          <a:lstStyle/>
          <a:p>
            <a:r>
              <a:rPr lang="fr-FR" sz="3200" dirty="0">
                <a:solidFill>
                  <a:schemeClr val="bg1"/>
                </a:solidFill>
              </a:rPr>
              <a:t>FISCALITÉ DES </a:t>
            </a:r>
            <a:r>
              <a:rPr lang="fr-FR" sz="3200" dirty="0" smtClean="0">
                <a:solidFill>
                  <a:schemeClr val="bg1"/>
                </a:solidFill>
              </a:rPr>
              <a:t>PARTICULIERS</a:t>
            </a:r>
          </a:p>
          <a:p>
            <a:r>
              <a:rPr lang="fr-FR" sz="3200" i="1" dirty="0" smtClean="0">
                <a:solidFill>
                  <a:schemeClr val="bg1"/>
                </a:solidFill>
              </a:rPr>
              <a:t>Jérome CESBRON, notaire</a:t>
            </a:r>
          </a:p>
          <a:p>
            <a:endParaRPr lang="fr-FR" sz="3200" dirty="0" smtClean="0">
              <a:solidFill>
                <a:schemeClr val="bg1"/>
              </a:solidFill>
            </a:endParaRPr>
          </a:p>
          <a:p>
            <a:r>
              <a:rPr lang="fr-FR" sz="3200" dirty="0" smtClean="0">
                <a:solidFill>
                  <a:schemeClr val="bg1"/>
                </a:solidFill>
              </a:rPr>
              <a:t>FISCALITE DE L’ENTREPRISE</a:t>
            </a:r>
          </a:p>
          <a:p>
            <a:r>
              <a:rPr lang="fr-FR" sz="3200" i="1" dirty="0" smtClean="0">
                <a:solidFill>
                  <a:schemeClr val="bg1"/>
                </a:solidFill>
              </a:rPr>
              <a:t>Arielle NOWAK, expert comptable</a:t>
            </a:r>
          </a:p>
          <a:p>
            <a:endParaRPr lang="fr-FR" sz="3200" dirty="0">
              <a:solidFill>
                <a:schemeClr val="bg1"/>
              </a:solidFill>
            </a:endParaRPr>
          </a:p>
          <a:p>
            <a:r>
              <a:rPr lang="fr-FR" sz="3200" dirty="0" smtClean="0">
                <a:solidFill>
                  <a:schemeClr val="bg1"/>
                </a:solidFill>
              </a:rPr>
              <a:t>CONTRÔLE FISCAL ET MESURES DE DETECTION</a:t>
            </a:r>
          </a:p>
          <a:p>
            <a:r>
              <a:rPr lang="fr-FR" sz="3200" i="1" dirty="0" smtClean="0">
                <a:solidFill>
                  <a:schemeClr val="bg1"/>
                </a:solidFill>
              </a:rPr>
              <a:t>Geoffroy WOLF, avocat</a:t>
            </a:r>
          </a:p>
          <a:p>
            <a:endParaRPr lang="fr-FR" sz="3200" dirty="0" smtClean="0">
              <a:solidFill>
                <a:schemeClr val="bg1"/>
              </a:solidFill>
              <a:latin typeface="Calibri Light" panose="020F0302020204030204" pitchFamily="34" charset="0"/>
            </a:endParaRPr>
          </a:p>
          <a:p>
            <a:endParaRPr lang="fr-FR" sz="3200" dirty="0">
              <a:solidFill>
                <a:schemeClr val="bg1"/>
              </a:solidFill>
              <a:latin typeface="Calibri Light" panose="020F0302020204030204" pitchFamily="34"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705" y="5560641"/>
            <a:ext cx="1110063" cy="110439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41" y="5875305"/>
            <a:ext cx="2803348" cy="559258"/>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9014" t="11251" r="17685" b="15701"/>
          <a:stretch/>
        </p:blipFill>
        <p:spPr>
          <a:xfrm>
            <a:off x="8033045" y="5377891"/>
            <a:ext cx="1418603" cy="1329243"/>
          </a:xfrm>
          <a:prstGeom prst="rect">
            <a:avLst/>
          </a:prstGeom>
        </p:spPr>
      </p:pic>
    </p:spTree>
    <p:extLst>
      <p:ext uri="{BB962C8B-B14F-4D97-AF65-F5344CB8AC3E}">
        <p14:creationId xmlns:p14="http://schemas.microsoft.com/office/powerpoint/2010/main" val="336168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Crédit d'impôt pour la transition énergétique</a:t>
            </a:r>
          </a:p>
        </p:txBody>
      </p:sp>
      <p:sp>
        <p:nvSpPr>
          <p:cNvPr id="3" name="Espace réservé du contenu 2"/>
          <p:cNvSpPr>
            <a:spLocks noGrp="1"/>
          </p:cNvSpPr>
          <p:nvPr>
            <p:ph idx="1"/>
          </p:nvPr>
        </p:nvSpPr>
        <p:spPr>
          <a:xfrm>
            <a:off x="838200" y="1621849"/>
            <a:ext cx="10515600" cy="4824557"/>
          </a:xfrm>
        </p:spPr>
        <p:txBody>
          <a:bodyPr>
            <a:normAutofit/>
          </a:bodyPr>
          <a:lstStyle/>
          <a:p>
            <a:pPr marL="0" indent="0">
              <a:buNone/>
            </a:pPr>
            <a:r>
              <a:rPr lang="fr-FR" sz="2000" b="1" dirty="0"/>
              <a:t>Détermination du crédit d’impôt</a:t>
            </a:r>
            <a:r>
              <a:rPr lang="fr-FR" sz="2000" dirty="0"/>
              <a:t> </a:t>
            </a:r>
          </a:p>
          <a:p>
            <a:pPr lvl="0"/>
            <a:r>
              <a:rPr lang="fr-FR" sz="2000" dirty="0"/>
              <a:t>Les dépenses payées en 2019, ou en 2020 en application de la mesure transitoire, ouvrent droit au CITE au taux de 15 %, 30 % ou 50 % des dépenses payées, selon leur nature.</a:t>
            </a:r>
          </a:p>
          <a:p>
            <a:pPr lvl="0"/>
            <a:r>
              <a:rPr lang="fr-FR" sz="2000" dirty="0"/>
              <a:t>Pour les dépenses payées du 1</a:t>
            </a:r>
            <a:r>
              <a:rPr lang="fr-FR" sz="2000" baseline="30000" dirty="0"/>
              <a:t>er</a:t>
            </a:r>
            <a:r>
              <a:rPr lang="fr-FR" sz="2000" dirty="0"/>
              <a:t> janvier 2020 au 31 décembre 2020, le CITE est fixé forfaitairement, selon la nature de chaque dépense et autres critères (surface, logement)</a:t>
            </a:r>
          </a:p>
          <a:p>
            <a:pPr lvl="2" defTabSz="842400"/>
            <a:r>
              <a:rPr lang="fr-FR" dirty="0"/>
              <a:t>Montant du CITE ne peut dépasser 75 % de la dépense supportée</a:t>
            </a:r>
            <a:endParaRPr lang="fr-FR" sz="1050" dirty="0"/>
          </a:p>
          <a:p>
            <a:pPr marL="0" indent="0" defTabSz="842400">
              <a:buNone/>
            </a:pPr>
            <a:endParaRPr lang="fr-FR" sz="1050" dirty="0"/>
          </a:p>
          <a:p>
            <a:pPr marL="0" indent="0" defTabSz="842400">
              <a:buNone/>
            </a:pPr>
            <a:r>
              <a:rPr lang="fr-FR" sz="2000" b="1" dirty="0"/>
              <a:t>Plafond de dépenses</a:t>
            </a:r>
            <a:r>
              <a:rPr lang="fr-FR" sz="2000" dirty="0"/>
              <a:t> </a:t>
            </a:r>
          </a:p>
          <a:p>
            <a:pPr marL="0" indent="0">
              <a:buNone/>
            </a:pPr>
            <a:r>
              <a:rPr lang="fr-FR" sz="2000" dirty="0"/>
              <a:t>Pour le calcul du CITE 2020 au titre des dépenses payées du 1</a:t>
            </a:r>
            <a:r>
              <a:rPr lang="fr-FR" sz="2000" baseline="30000" dirty="0"/>
              <a:t>er</a:t>
            </a:r>
            <a:r>
              <a:rPr lang="fr-FR" sz="2000" dirty="0"/>
              <a:t> janvier 2016 au 31 décembre 2020 (système du plafond glissant):</a:t>
            </a:r>
          </a:p>
          <a:p>
            <a:pPr marL="0" indent="0">
              <a:buNone/>
            </a:pPr>
            <a:r>
              <a:rPr lang="fr-FR" sz="2000" dirty="0"/>
              <a:t>- 2 400 € pour une personne célibataire, veuve ou divorcée ;</a:t>
            </a:r>
          </a:p>
          <a:p>
            <a:pPr marL="0" indent="0">
              <a:buNone/>
            </a:pPr>
            <a:r>
              <a:rPr lang="fr-FR" sz="2000" dirty="0"/>
              <a:t>- 4 800 € pour un couple soumis à imposition commune ;</a:t>
            </a:r>
          </a:p>
          <a:p>
            <a:pPr marL="0" indent="0">
              <a:buNone/>
            </a:pPr>
            <a:r>
              <a:rPr lang="fr-FR" sz="2000" dirty="0"/>
              <a:t>- plus 120 € par personne à charge (ou 60 € pour les enfants en résidence alternée)</a:t>
            </a:r>
          </a:p>
        </p:txBody>
      </p:sp>
    </p:spTree>
    <p:extLst>
      <p:ext uri="{BB962C8B-B14F-4D97-AF65-F5344CB8AC3E}">
        <p14:creationId xmlns:p14="http://schemas.microsoft.com/office/powerpoint/2010/main" val="29355459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Autres réductions et crédits d’impôts </a:t>
            </a:r>
          </a:p>
        </p:txBody>
      </p:sp>
      <p:sp>
        <p:nvSpPr>
          <p:cNvPr id="3" name="Espace réservé du contenu 2"/>
          <p:cNvSpPr>
            <a:spLocks noGrp="1"/>
          </p:cNvSpPr>
          <p:nvPr>
            <p:ph idx="1"/>
          </p:nvPr>
        </p:nvSpPr>
        <p:spPr/>
        <p:txBody>
          <a:bodyPr>
            <a:normAutofit/>
          </a:bodyPr>
          <a:lstStyle/>
          <a:p>
            <a:pPr lvl="0"/>
            <a:r>
              <a:rPr lang="fr-FR" sz="2300" dirty="0"/>
              <a:t>Les dons en faveur des organismes luttant contre la violence domestique bénéficient de la réduction d’impôt sur le revenu de 75 % (limite de 552 €)</a:t>
            </a:r>
          </a:p>
          <a:p>
            <a:pPr lvl="0"/>
            <a:r>
              <a:rPr lang="fr-FR" sz="2300" dirty="0"/>
              <a:t>Les réductions d'impôt « </a:t>
            </a:r>
            <a:r>
              <a:rPr lang="fr-FR" sz="2300" dirty="0" err="1"/>
              <a:t>Censi</a:t>
            </a:r>
            <a:r>
              <a:rPr lang="fr-FR" sz="2300" dirty="0"/>
              <a:t>-Bouvard », « Malraux », « Pinel » et « </a:t>
            </a:r>
            <a:r>
              <a:rPr lang="fr-FR" sz="2300" dirty="0" err="1"/>
              <a:t>Denormandie</a:t>
            </a:r>
            <a:r>
              <a:rPr lang="fr-FR" sz="2300" dirty="0"/>
              <a:t> » sont marginalement modifiées. </a:t>
            </a:r>
          </a:p>
          <a:p>
            <a:pPr lvl="0"/>
            <a:r>
              <a:rPr lang="fr-FR" sz="2300" dirty="0"/>
              <a:t>La réduction d’impôt « Madelin » au titre de la souscription en numéraire au capital de PME est reconduit :</a:t>
            </a:r>
          </a:p>
          <a:p>
            <a:pPr lvl="1">
              <a:buFont typeface="Courier New" panose="02070309020205020404" pitchFamily="49" charset="0"/>
              <a:buChar char="o"/>
            </a:pPr>
            <a:r>
              <a:rPr lang="fr-FR" sz="2000" dirty="0"/>
              <a:t>Le taux majoré de 25% s’appliquerait pour les versements effectués jusqu’au 31 décembre 2020 (</a:t>
            </a:r>
            <a:r>
              <a:rPr lang="fr-FR" sz="2000" dirty="0">
                <a:solidFill>
                  <a:srgbClr val="FF0000"/>
                </a:solidFill>
              </a:rPr>
              <a:t>mais... attente de la réponse de la Commission Européenne</a:t>
            </a:r>
            <a:r>
              <a:rPr lang="fr-FR" sz="2000" dirty="0"/>
              <a:t>).</a:t>
            </a:r>
          </a:p>
          <a:p>
            <a:pPr lvl="0"/>
            <a:r>
              <a:rPr lang="fr-FR" sz="2300" dirty="0"/>
              <a:t>Une nouvelle réduction d'impôt est créée au titre des souscriptions au capital d'entreprises foncières solidaires. </a:t>
            </a:r>
          </a:p>
          <a:p>
            <a:endParaRPr lang="fr-FR" sz="2300" dirty="0"/>
          </a:p>
        </p:txBody>
      </p:sp>
    </p:spTree>
    <p:extLst>
      <p:ext uri="{BB962C8B-B14F-4D97-AF65-F5344CB8AC3E}">
        <p14:creationId xmlns:p14="http://schemas.microsoft.com/office/powerpoint/2010/main" val="151971696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Plus-values des particuliers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lstStyle/>
          <a:p>
            <a:r>
              <a:rPr lang="fr-FR" dirty="0"/>
              <a:t>Vente d’un immeuble destiné au logement social</a:t>
            </a:r>
          </a:p>
          <a:p>
            <a:pPr lvl="1" indent="0">
              <a:buNone/>
            </a:pPr>
            <a:endParaRPr lang="fr-FR" b="1" dirty="0"/>
          </a:p>
          <a:p>
            <a:pPr marL="179388" lvl="1" indent="0" algn="just">
              <a:buNone/>
            </a:pPr>
            <a:r>
              <a:rPr lang="fr-FR" b="1" dirty="0"/>
              <a:t>Prorogation jusqu’au 31 décembre 2022 </a:t>
            </a:r>
            <a:r>
              <a:rPr lang="fr-FR" dirty="0"/>
              <a:t>du dispositif temporaire d’exonération des plus-values immobilières réalisées par les particuliers lors de la vente d’un immeuble destiné au logement social.</a:t>
            </a:r>
          </a:p>
          <a:p>
            <a:pPr marL="179388" lvl="1" indent="0" algn="just">
              <a:buNone/>
            </a:pPr>
            <a:endParaRPr lang="fr-FR" dirty="0"/>
          </a:p>
          <a:p>
            <a:pPr marL="179388" lvl="1" indent="0" algn="just">
              <a:buNone/>
            </a:pPr>
            <a:r>
              <a:rPr lang="fr-FR" b="1" dirty="0"/>
              <a:t>Rappel : </a:t>
            </a:r>
            <a:r>
              <a:rPr lang="fr-FR" dirty="0"/>
              <a:t>la vente doit être consentie soit au profit d’un organisme en charge du logement social, soit au profit d’une collectivité territoriale, soit encore au profit de tout cessionnaire qui s’engage à réaliser (achever) des logements locatifs sociaux dans un délai de quatre ans.</a:t>
            </a:r>
          </a:p>
        </p:txBody>
      </p:sp>
    </p:spTree>
    <p:extLst>
      <p:ext uri="{BB962C8B-B14F-4D97-AF65-F5344CB8AC3E}">
        <p14:creationId xmlns:p14="http://schemas.microsoft.com/office/powerpoint/2010/main" val="350888160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Plus-values des particuliers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429964"/>
            <a:ext cx="10515600" cy="5074276"/>
          </a:xfrm>
        </p:spPr>
        <p:txBody>
          <a:bodyPr>
            <a:normAutofit/>
          </a:bodyPr>
          <a:lstStyle/>
          <a:p>
            <a:r>
              <a:rPr lang="fr-FR" sz="2000" b="1" dirty="0"/>
              <a:t>Modifications du régime du report d’imposition de l’art. 150-0 B ter</a:t>
            </a:r>
          </a:p>
          <a:p>
            <a:pPr marL="1143000" lvl="1" indent="-457200"/>
            <a:r>
              <a:rPr lang="fr-FR" sz="2000" dirty="0"/>
              <a:t>Précisions sur les modalités du réinvestissement indirect</a:t>
            </a:r>
          </a:p>
          <a:p>
            <a:pPr marL="1076325" lvl="1" indent="0" algn="just">
              <a:buNone/>
            </a:pPr>
            <a:r>
              <a:rPr lang="fr-FR" sz="2000" dirty="0"/>
              <a:t>Le réinvestissement économique d’au moins 60 % du produit de cession peut, depuis </a:t>
            </a:r>
          </a:p>
          <a:p>
            <a:pPr marL="1076325" lvl="1" indent="0" algn="just">
              <a:buNone/>
            </a:pPr>
            <a:r>
              <a:rPr lang="fr-FR" sz="2000" dirty="0"/>
              <a:t>le 1</a:t>
            </a:r>
            <a:r>
              <a:rPr lang="fr-FR" sz="2000" baseline="30000" dirty="0"/>
              <a:t>er</a:t>
            </a:r>
            <a:r>
              <a:rPr lang="fr-FR" sz="2000" dirty="0"/>
              <a:t> janvier 2019, prendre la forme de la souscription de FCPR, SCR, SLP, FPCI.</a:t>
            </a:r>
          </a:p>
          <a:p>
            <a:pPr marL="1028700" lvl="1" indent="-342900" algn="just"/>
            <a:endParaRPr lang="fr-FR" sz="2000" dirty="0"/>
          </a:p>
          <a:p>
            <a:pPr marL="1485900" lvl="2" indent="-342900" algn="just"/>
            <a:r>
              <a:rPr lang="fr-FR" dirty="0"/>
              <a:t>Distinction entre la </a:t>
            </a:r>
            <a:r>
              <a:rPr lang="fr-FR" b="1" dirty="0"/>
              <a:t>souscription </a:t>
            </a:r>
            <a:r>
              <a:rPr lang="fr-FR" dirty="0"/>
              <a:t>(signature d’un engagement de souscription) qui doit intervenir dans le délai de 2 ans et la</a:t>
            </a:r>
            <a:r>
              <a:rPr lang="fr-FR" b="1" dirty="0"/>
              <a:t> libération des fonds</a:t>
            </a:r>
            <a:r>
              <a:rPr lang="fr-FR" dirty="0"/>
              <a:t>, laquelle doit intervenir dans le délai de 5 ans suivant la souscription,</a:t>
            </a:r>
          </a:p>
          <a:p>
            <a:pPr marL="1485900" lvl="2" indent="-342900" algn="just"/>
            <a:endParaRPr lang="fr-FR" dirty="0"/>
          </a:p>
          <a:p>
            <a:pPr marL="1485900" lvl="2" indent="-342900" algn="just"/>
            <a:r>
              <a:rPr lang="fr-FR" dirty="0"/>
              <a:t>Les obligations déclaratives des fonds seront précisées par décret,	</a:t>
            </a:r>
          </a:p>
          <a:p>
            <a:pPr marL="1485900" lvl="2" indent="-342900" algn="just"/>
            <a:endParaRPr lang="fr-FR" dirty="0"/>
          </a:p>
          <a:p>
            <a:pPr marL="1485900" lvl="2" indent="-342900" algn="just"/>
            <a:r>
              <a:rPr lang="fr-FR" dirty="0"/>
              <a:t>La liste des titres éligibles au quota de 75 % (que doivent respecter les fonds), c’est à dire les titres dont l’acquisition par le fonds lui en confère le contrôle, est étendue aux titres de sociétés opérationnelles objets d’un pacte d’actionnaires auquel le fonds est partie sous réserve que ce dernier détienne plus de 25 % du capital et des droits de vote de la société.	</a:t>
            </a:r>
          </a:p>
          <a:p>
            <a:pPr lvl="1" indent="0">
              <a:buNone/>
            </a:pPr>
            <a:endParaRPr lang="fr-FR" sz="2000" dirty="0"/>
          </a:p>
          <a:p>
            <a:pPr marL="1143000" lvl="1" indent="-457200"/>
            <a:endParaRPr lang="fr-FR" sz="2000" dirty="0"/>
          </a:p>
          <a:p>
            <a:pPr lvl="1" indent="0">
              <a:buNone/>
            </a:pPr>
            <a:endParaRPr lang="fr-FR" sz="2000" b="1" dirty="0"/>
          </a:p>
        </p:txBody>
      </p:sp>
    </p:spTree>
    <p:extLst>
      <p:ext uri="{BB962C8B-B14F-4D97-AF65-F5344CB8AC3E}">
        <p14:creationId xmlns:p14="http://schemas.microsoft.com/office/powerpoint/2010/main" val="27825523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Plus-values des particuliers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a:bodyPr>
          <a:lstStyle/>
          <a:p>
            <a:r>
              <a:rPr lang="fr-FR" sz="2400" b="1" dirty="0"/>
              <a:t>Modifications du régime du report d’imposition de l’art. 150-0 B ter</a:t>
            </a:r>
          </a:p>
          <a:p>
            <a:pPr marL="1143000" lvl="1" indent="-457200"/>
            <a:r>
              <a:rPr lang="fr-FR" dirty="0"/>
              <a:t>Allongement du délai de conservation des titres en cas de donation</a:t>
            </a:r>
          </a:p>
          <a:p>
            <a:pPr lvl="1" indent="0">
              <a:buNone/>
            </a:pPr>
            <a:r>
              <a:rPr lang="fr-FR" dirty="0"/>
              <a:t>En cas de donation des titres reçus en contrepartie de l’apport placé en report d’imposition, le donataire doit conserver les titres pendant un délai qui était jusqu’alors de </a:t>
            </a:r>
            <a:r>
              <a:rPr lang="fr-FR" b="1" dirty="0"/>
              <a:t>18 mois </a:t>
            </a:r>
            <a:r>
              <a:rPr lang="fr-FR" dirty="0"/>
              <a:t>; le non respect entraine l’imposition de la plus-value en report entre les mains du donataire.</a:t>
            </a:r>
          </a:p>
          <a:p>
            <a:pPr lvl="1" indent="0">
              <a:buNone/>
            </a:pPr>
            <a:r>
              <a:rPr lang="fr-FR" b="1" dirty="0"/>
              <a:t>Le délai est modifié – </a:t>
            </a:r>
            <a:r>
              <a:rPr lang="fr-FR" dirty="0"/>
              <a:t>Pour les donations à compter du 1</a:t>
            </a:r>
            <a:r>
              <a:rPr lang="fr-FR" baseline="30000" dirty="0"/>
              <a:t>er</a:t>
            </a:r>
            <a:r>
              <a:rPr lang="fr-FR" dirty="0"/>
              <a:t> janvier 2020, le délai est porté à </a:t>
            </a:r>
          </a:p>
          <a:p>
            <a:pPr marL="1485900" lvl="2" indent="-342900"/>
            <a:r>
              <a:rPr lang="fr-FR" sz="2400" b="1" dirty="0"/>
              <a:t>5 ans </a:t>
            </a:r>
            <a:r>
              <a:rPr lang="fr-FR" sz="2400" dirty="0"/>
              <a:t>en général</a:t>
            </a:r>
          </a:p>
          <a:p>
            <a:pPr marL="1485900" lvl="2" indent="-342900"/>
            <a:r>
              <a:rPr lang="fr-FR" sz="2400" b="1" dirty="0"/>
              <a:t>10 ans </a:t>
            </a:r>
            <a:r>
              <a:rPr lang="fr-FR" sz="2400" dirty="0"/>
              <a:t>lorsque les titres apportés ont été cédés par la société bénéficiaire et font l’objet d’un réinvestissement « indirect »</a:t>
            </a:r>
          </a:p>
        </p:txBody>
      </p:sp>
    </p:spTree>
    <p:extLst>
      <p:ext uri="{BB962C8B-B14F-4D97-AF65-F5344CB8AC3E}">
        <p14:creationId xmlns:p14="http://schemas.microsoft.com/office/powerpoint/2010/main" val="284893385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Plus-values des particuliers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a:bodyPr>
          <a:lstStyle/>
          <a:p>
            <a:r>
              <a:rPr lang="fr-FR" sz="2400" b="1" dirty="0"/>
              <a:t>Modifications du régime du report d’imposition de l’art. 150-0 B ter</a:t>
            </a:r>
          </a:p>
          <a:p>
            <a:pPr marL="1143000" lvl="1" indent="-457200"/>
            <a:r>
              <a:rPr lang="fr-FR" dirty="0"/>
              <a:t>Allongement du délai de conservation des titres en cas de donation</a:t>
            </a:r>
          </a:p>
          <a:p>
            <a:pPr marL="1143000" lvl="1" indent="-457200"/>
            <a:endParaRPr lang="fr-FR" dirty="0"/>
          </a:p>
          <a:p>
            <a:pPr lvl="1" indent="0" algn="just">
              <a:buNone/>
            </a:pPr>
            <a:r>
              <a:rPr lang="fr-FR" dirty="0"/>
              <a:t>Le délai nouveau (5 ans ou 10 ans) correspond au délai maximal théorique susceptible de s’écouler entre l’apport et la libération des sommes selon que le réinvestissement est « direct » ou « indirect »</a:t>
            </a:r>
          </a:p>
        </p:txBody>
      </p:sp>
    </p:spTree>
    <p:extLst>
      <p:ext uri="{BB962C8B-B14F-4D97-AF65-F5344CB8AC3E}">
        <p14:creationId xmlns:p14="http://schemas.microsoft.com/office/powerpoint/2010/main" val="174921183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Revenus mobiliers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fontScale="92500" lnSpcReduction="10000"/>
          </a:bodyPr>
          <a:lstStyle/>
          <a:p>
            <a:r>
              <a:rPr lang="fr-FR" dirty="0"/>
              <a:t>Fin de l’exonération des CAV souscrits avant 1983</a:t>
            </a:r>
          </a:p>
          <a:p>
            <a:pPr lvl="1" indent="0">
              <a:buNone/>
            </a:pPr>
            <a:endParaRPr lang="fr-FR" dirty="0"/>
          </a:p>
          <a:p>
            <a:pPr lvl="1" indent="0">
              <a:buNone/>
            </a:pPr>
            <a:r>
              <a:rPr lang="fr-FR" dirty="0"/>
              <a:t>Les produits perçus sur les contrats d’assurance-vie ou bons de capitalisation souscrits avant le 1</a:t>
            </a:r>
            <a:r>
              <a:rPr lang="fr-FR" baseline="30000" dirty="0"/>
              <a:t>er</a:t>
            </a:r>
            <a:r>
              <a:rPr lang="fr-FR" dirty="0"/>
              <a:t> janvier 1983 : </a:t>
            </a:r>
          </a:p>
          <a:p>
            <a:pPr lvl="1" indent="0">
              <a:buNone/>
            </a:pPr>
            <a:endParaRPr lang="fr-FR" dirty="0"/>
          </a:p>
          <a:p>
            <a:pPr marL="1028700" lvl="1" indent="-342900"/>
            <a:r>
              <a:rPr lang="fr-FR" dirty="0"/>
              <a:t>demeurent exonérés s’ils se rattachent à des primes versées avant le 10 octobre 2019</a:t>
            </a:r>
          </a:p>
          <a:p>
            <a:pPr lvl="1" indent="0">
              <a:buNone/>
            </a:pPr>
            <a:endParaRPr lang="fr-FR" dirty="0"/>
          </a:p>
          <a:p>
            <a:pPr marL="1028700" lvl="1" indent="-342900"/>
            <a:r>
              <a:rPr lang="fr-FR" dirty="0"/>
              <a:t>seront taxables s’ils se rattachent à des primes versées après le 10 octobre 2019 (selon le droit commun, donc barème progressif ou PFU).</a:t>
            </a:r>
          </a:p>
          <a:p>
            <a:pPr marL="1028700" lvl="1" indent="-342900"/>
            <a:endParaRPr lang="fr-FR" dirty="0"/>
          </a:p>
          <a:p>
            <a:pPr lvl="1" indent="0">
              <a:buNone/>
            </a:pPr>
            <a:r>
              <a:rPr lang="fr-FR" dirty="0">
                <a:solidFill>
                  <a:srgbClr val="FF0000"/>
                </a:solidFill>
              </a:rPr>
              <a:t>Attention : l’exonération des contrats avant 1983 est cantonnée à l’IR et ne s’étend pas aux prélèvements sociaux.</a:t>
            </a:r>
          </a:p>
        </p:txBody>
      </p:sp>
    </p:spTree>
    <p:extLst>
      <p:ext uri="{BB962C8B-B14F-4D97-AF65-F5344CB8AC3E}">
        <p14:creationId xmlns:p14="http://schemas.microsoft.com/office/powerpoint/2010/main" val="390515375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r>
              <a:rPr lang="fr-FR" b="1" dirty="0">
                <a:latin typeface="Calibri" panose="020F0502020204030204" pitchFamily="34" charset="0"/>
                <a:cs typeface="Calibri" panose="020F0502020204030204" pitchFamily="34" charset="0"/>
              </a:rPr>
              <a:t>B. </a:t>
            </a:r>
            <a:r>
              <a:rPr lang="fr-FR" b="1" dirty="0">
                <a:cs typeface="Calibri Light" panose="020F0302020204030204" pitchFamily="34" charset="0"/>
              </a:rPr>
              <a:t>Réforme des impôts locaux</a:t>
            </a:r>
          </a:p>
        </p:txBody>
      </p:sp>
      <p:sp>
        <p:nvSpPr>
          <p:cNvPr id="7" name="Espace réservé du contenu 2">
            <a:extLst>
              <a:ext uri="{FF2B5EF4-FFF2-40B4-BE49-F238E27FC236}">
                <a16:creationId xmlns:a16="http://schemas.microsoft.com/office/drawing/2014/main" xmlns="" id="{50F5FB0D-7E86-0C43-85D7-874D955C42F0}"/>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1. </a:t>
            </a:r>
          </a:p>
        </p:txBody>
      </p:sp>
      <p:sp>
        <p:nvSpPr>
          <p:cNvPr id="8" name="ZoneTexte 7">
            <a:extLst>
              <a:ext uri="{FF2B5EF4-FFF2-40B4-BE49-F238E27FC236}">
                <a16:creationId xmlns:a16="http://schemas.microsoft.com/office/drawing/2014/main" xmlns="" id="{78A28D96-CEA3-0A47-9A3F-B6772962DF53}"/>
              </a:ext>
            </a:extLst>
          </p:cNvPr>
          <p:cNvSpPr txBox="1"/>
          <p:nvPr/>
        </p:nvSpPr>
        <p:spPr>
          <a:xfrm>
            <a:off x="4127995" y="1522241"/>
            <a:ext cx="3699154"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DES PARTICULIERS</a:t>
            </a:r>
          </a:p>
        </p:txBody>
      </p:sp>
    </p:spTree>
    <p:extLst>
      <p:ext uri="{BB962C8B-B14F-4D97-AF65-F5344CB8AC3E}">
        <p14:creationId xmlns:p14="http://schemas.microsoft.com/office/powerpoint/2010/main" val="3248752415"/>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B. Réforme des impôts locaux</a:t>
            </a:r>
          </a:p>
        </p:txBody>
      </p:sp>
      <p:sp>
        <p:nvSpPr>
          <p:cNvPr id="3" name="Espace réservé du contenu 2">
            <a:extLst>
              <a:ext uri="{FF2B5EF4-FFF2-40B4-BE49-F238E27FC236}">
                <a16:creationId xmlns:a16="http://schemas.microsoft.com/office/drawing/2014/main" xmlns="" id="{0B1C4860-B5DF-9F46-8F47-5A510B4AC628}"/>
              </a:ext>
            </a:extLst>
          </p:cNvPr>
          <p:cNvSpPr txBox="1">
            <a:spLocks/>
          </p:cNvSpPr>
          <p:nvPr/>
        </p:nvSpPr>
        <p:spPr>
          <a:xfrm>
            <a:off x="838200" y="1923948"/>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Calibri Light" panose="020F0302020204030204" pitchFamily="34" charset="0"/>
              </a:rPr>
              <a:t>Fin de la taxe d’habitation sur la résidence principale</a:t>
            </a:r>
          </a:p>
          <a:p>
            <a:r>
              <a:rPr lang="fr-FR" dirty="0">
                <a:latin typeface="Calibri Light" panose="020F0302020204030204" pitchFamily="34" charset="0"/>
              </a:rPr>
              <a:t>Transfert aux communes de la part départementale de la taxe foncière</a:t>
            </a:r>
          </a:p>
          <a:p>
            <a:r>
              <a:rPr lang="fr-FR" dirty="0">
                <a:latin typeface="Calibri Light" panose="020F0302020204030204" pitchFamily="34" charset="0"/>
              </a:rPr>
              <a:t>Correction des évaluations des locaux professionnels ou industriels</a:t>
            </a:r>
          </a:p>
          <a:p>
            <a:r>
              <a:rPr lang="fr-FR" dirty="0">
                <a:latin typeface="Calibri Light" panose="020F0302020204030204" pitchFamily="34" charset="0"/>
              </a:rPr>
              <a:t>Nouvelles règles de détermination de la valeur locative des habitations à compter de 2026</a:t>
            </a:r>
          </a:p>
          <a:p>
            <a:pPr marL="0" indent="0">
              <a:buNone/>
            </a:pPr>
            <a:endParaRPr lang="fr-FR" dirty="0">
              <a:latin typeface="Calibri Light" panose="020F0302020204030204" pitchFamily="34" charset="0"/>
            </a:endParaRPr>
          </a:p>
        </p:txBody>
      </p:sp>
    </p:spTree>
    <p:extLst>
      <p:ext uri="{BB962C8B-B14F-4D97-AF65-F5344CB8AC3E}">
        <p14:creationId xmlns:p14="http://schemas.microsoft.com/office/powerpoint/2010/main" val="1022361785"/>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Fin de la taxe d’habitation (TH) sur la résidence principale</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825624"/>
            <a:ext cx="10515600" cy="4575175"/>
          </a:xfrm>
        </p:spPr>
        <p:txBody>
          <a:bodyPr>
            <a:normAutofit lnSpcReduction="10000"/>
          </a:bodyPr>
          <a:lstStyle/>
          <a:p>
            <a:pPr marL="457200" indent="-457200">
              <a:buFont typeface="Arial" panose="020B0604020202020204" pitchFamily="34" charset="0"/>
              <a:buChar char="•"/>
            </a:pPr>
            <a:r>
              <a:rPr lang="fr-FR" dirty="0"/>
              <a:t>LF pour 2018  : dégrèvement progressif de la TH. Objectif : dispenser de paiement environ 80 % des foyers</a:t>
            </a:r>
          </a:p>
          <a:p>
            <a:pPr marL="457200" indent="-457200">
              <a:buFont typeface="Arial" panose="020B0604020202020204" pitchFamily="34" charset="0"/>
              <a:buChar char="•"/>
            </a:pPr>
            <a:r>
              <a:rPr lang="fr-FR" dirty="0"/>
              <a:t>LF pour 2020 : suppression progressive de la TH sur résidence principale pour tous les redevables quel que soit le revenu :</a:t>
            </a:r>
          </a:p>
          <a:p>
            <a:pPr marL="1143000" lvl="1" indent="-457200"/>
            <a:r>
              <a:rPr lang="fr-FR" dirty="0"/>
              <a:t>2021 : exonération de 30 % </a:t>
            </a:r>
          </a:p>
          <a:p>
            <a:pPr marL="1143000" lvl="1" indent="-457200"/>
            <a:r>
              <a:rPr lang="fr-FR" dirty="0"/>
              <a:t>2022 : exonération de 65 %</a:t>
            </a:r>
          </a:p>
          <a:p>
            <a:pPr marL="1143000" lvl="1" indent="-457200"/>
            <a:r>
              <a:rPr lang="fr-FR" dirty="0"/>
              <a:t>2023 : exonération totale – La TH ne concernera plus que les locaux autres que la résidence principale</a:t>
            </a:r>
          </a:p>
          <a:p>
            <a:pPr lvl="1" indent="0">
              <a:buNone/>
            </a:pPr>
            <a:r>
              <a:rPr lang="fr-FR" dirty="0"/>
              <a:t>Attention : cela ne concernera pas les contribuables qui bénéficieront de l’exonération totale sous condition de ressources.</a:t>
            </a:r>
          </a:p>
          <a:p>
            <a:pPr lvl="1" indent="0">
              <a:buNone/>
            </a:pPr>
            <a:endParaRPr lang="fr-FR" dirty="0"/>
          </a:p>
          <a:p>
            <a:pPr lvl="1" indent="0">
              <a:buNone/>
            </a:pPr>
            <a:r>
              <a:rPr lang="fr-FR" dirty="0"/>
              <a:t>Coût global pour le budget de l’Etat : 18 Mds €</a:t>
            </a:r>
          </a:p>
        </p:txBody>
      </p:sp>
    </p:spTree>
    <p:extLst>
      <p:ext uri="{BB962C8B-B14F-4D97-AF65-F5344CB8AC3E}">
        <p14:creationId xmlns:p14="http://schemas.microsoft.com/office/powerpoint/2010/main" val="3581963744"/>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xmlns="" id="{2E04AD3A-A41D-CD48-8A46-27A2032FE15B}"/>
              </a:ext>
            </a:extLst>
          </p:cNvPr>
          <p:cNvSpPr txBox="1">
            <a:spLocks/>
          </p:cNvSpPr>
          <p:nvPr/>
        </p:nvSpPr>
        <p:spPr>
          <a:xfrm>
            <a:off x="1521943" y="282985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a:solidFill>
                  <a:schemeClr val="bg1"/>
                </a:solidFill>
              </a:rPr>
              <a:t>1. </a:t>
            </a:r>
          </a:p>
        </p:txBody>
      </p:sp>
      <p:sp>
        <p:nvSpPr>
          <p:cNvPr id="6" name="ZoneTexte 5">
            <a:extLst>
              <a:ext uri="{FF2B5EF4-FFF2-40B4-BE49-F238E27FC236}">
                <a16:creationId xmlns:a16="http://schemas.microsoft.com/office/drawing/2014/main" xmlns="" id="{0A1C2EB4-95D7-EE45-A66C-1E9A238256E3}"/>
              </a:ext>
            </a:extLst>
          </p:cNvPr>
          <p:cNvSpPr txBox="1"/>
          <p:nvPr/>
        </p:nvSpPr>
        <p:spPr>
          <a:xfrm>
            <a:off x="2173317" y="3024006"/>
            <a:ext cx="5887253" cy="1077218"/>
          </a:xfrm>
          <a:prstGeom prst="rect">
            <a:avLst/>
          </a:prstGeom>
          <a:noFill/>
        </p:spPr>
        <p:txBody>
          <a:bodyPr wrap="square" rtlCol="0">
            <a:spAutoFit/>
          </a:bodyPr>
          <a:lstStyle/>
          <a:p>
            <a:r>
              <a:rPr lang="fr-FR" sz="3200" dirty="0">
                <a:solidFill>
                  <a:schemeClr val="bg1"/>
                </a:solidFill>
                <a:latin typeface="Calibri Light" panose="020F0302020204030204" pitchFamily="34" charset="0"/>
              </a:rPr>
              <a:t>FISCALITÉ DES </a:t>
            </a:r>
            <a:r>
              <a:rPr lang="fr-FR" sz="3200" dirty="0" smtClean="0">
                <a:solidFill>
                  <a:schemeClr val="bg1"/>
                </a:solidFill>
                <a:latin typeface="Calibri Light" panose="020F0302020204030204" pitchFamily="34" charset="0"/>
              </a:rPr>
              <a:t>PARTICULIERS</a:t>
            </a:r>
          </a:p>
          <a:p>
            <a:r>
              <a:rPr lang="fr-FR" sz="3200" dirty="0" smtClean="0">
                <a:solidFill>
                  <a:schemeClr val="bg1"/>
                </a:solidFill>
                <a:latin typeface="Calibri Light" panose="020F0302020204030204" pitchFamily="34" charset="0"/>
              </a:rPr>
              <a:t>Jérome CESBRON, notaire</a:t>
            </a:r>
            <a:endParaRPr lang="fr-FR" sz="3200" dirty="0">
              <a:solidFill>
                <a:schemeClr val="bg1"/>
              </a:solidFill>
              <a:latin typeface="Calibri Light" panose="020F0302020204030204" pitchFamily="34"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705" y="5560641"/>
            <a:ext cx="1110063" cy="110439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41" y="5875305"/>
            <a:ext cx="2803348" cy="559258"/>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9014" t="11251" r="17685" b="15701"/>
          <a:stretch/>
        </p:blipFill>
        <p:spPr>
          <a:xfrm>
            <a:off x="8033045" y="5377891"/>
            <a:ext cx="1418603" cy="1329243"/>
          </a:xfrm>
          <a:prstGeom prst="rect">
            <a:avLst/>
          </a:prstGeom>
        </p:spPr>
      </p:pic>
    </p:spTree>
    <p:extLst>
      <p:ext uri="{BB962C8B-B14F-4D97-AF65-F5344CB8AC3E}">
        <p14:creationId xmlns:p14="http://schemas.microsoft.com/office/powerpoint/2010/main" val="3035161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La fin de la taxe d’habitation sur la résidence principale</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825625"/>
            <a:ext cx="9555051" cy="4351338"/>
          </a:xfrm>
        </p:spPr>
        <p:txBody>
          <a:bodyPr>
            <a:normAutofit/>
          </a:bodyPr>
          <a:lstStyle/>
          <a:p>
            <a:r>
              <a:rPr lang="fr-FR" sz="2200" b="1" dirty="0"/>
              <a:t>Mesures complémentaires</a:t>
            </a:r>
          </a:p>
          <a:p>
            <a:pPr marL="1143000" lvl="1" indent="-457200"/>
            <a:r>
              <a:rPr lang="fr-FR" sz="2200" b="1" dirty="0"/>
              <a:t>Actualisation des valeurs locatives </a:t>
            </a:r>
            <a:r>
              <a:rPr lang="fr-FR" sz="2200" dirty="0"/>
              <a:t>: pour les locaux affectés à l’habitation principale, la valeur locative cadastrale (base d’imposition de la TH) sera revalorisée forfaitairement par application d’un coefficient de 1,009. </a:t>
            </a:r>
          </a:p>
          <a:p>
            <a:pPr lvl="1" indent="0">
              <a:buNone/>
            </a:pPr>
            <a:r>
              <a:rPr lang="fr-FR" sz="2200" dirty="0"/>
              <a:t>       Pas de revalorisation en 2021 et 2022.</a:t>
            </a:r>
          </a:p>
          <a:p>
            <a:pPr marL="1165225" lvl="1" indent="0">
              <a:buNone/>
            </a:pPr>
            <a:r>
              <a:rPr lang="fr-FR" sz="2200" dirty="0"/>
              <a:t>Pour les autres locaux, revalorisation selon le mécanisme de droit commun (</a:t>
            </a:r>
            <a:r>
              <a:rPr lang="fr-FR" sz="2200" i="1" dirty="0" err="1"/>
              <a:t>ie</a:t>
            </a:r>
            <a:r>
              <a:rPr lang="fr-FR" sz="2200" dirty="0"/>
              <a:t> coefficient de majoration déterminé selon l’évolution de l’indice des prix à la consommation).</a:t>
            </a:r>
          </a:p>
          <a:p>
            <a:pPr marL="1143000" lvl="1" indent="-457200"/>
            <a:r>
              <a:rPr lang="fr-FR" sz="2200" b="1" dirty="0"/>
              <a:t>Gel des taux </a:t>
            </a:r>
            <a:r>
              <a:rPr lang="fr-FR" sz="2200" dirty="0"/>
              <a:t>: pour les années 2020, 2021 et 2022, le taux appliqué pour déterminer la TH sera identique au taux de 2019.</a:t>
            </a:r>
          </a:p>
          <a:p>
            <a:pPr marL="1143000" lvl="1" indent="-457200"/>
            <a:r>
              <a:rPr lang="fr-FR" sz="2200" b="1" dirty="0"/>
              <a:t>Modification de l’affectation de la TH </a:t>
            </a:r>
            <a:r>
              <a:rPr lang="fr-FR" sz="2200" dirty="0"/>
              <a:t>: le produit de la TH afférente à la résidence principale des années 2021 et 2022 sera affecté à l’Etat.</a:t>
            </a:r>
          </a:p>
          <a:p>
            <a:pPr marL="1143000" lvl="1" indent="-457200"/>
            <a:endParaRPr lang="fr-FR" sz="2200" dirty="0"/>
          </a:p>
        </p:txBody>
      </p:sp>
    </p:spTree>
    <p:extLst>
      <p:ext uri="{BB962C8B-B14F-4D97-AF65-F5344CB8AC3E}">
        <p14:creationId xmlns:p14="http://schemas.microsoft.com/office/powerpoint/2010/main" val="1870809653"/>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La fin de la taxe d’habitation sur la résidence principale</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90687"/>
            <a:ext cx="10701270" cy="4813144"/>
          </a:xfrm>
        </p:spPr>
        <p:txBody>
          <a:bodyPr>
            <a:normAutofit lnSpcReduction="10000"/>
          </a:bodyPr>
          <a:lstStyle/>
          <a:p>
            <a:r>
              <a:rPr lang="fr-FR" sz="2000" dirty="0"/>
              <a:t>Autres exonérations ou dégrèvements de TH</a:t>
            </a:r>
          </a:p>
          <a:p>
            <a:endParaRPr lang="fr-FR" sz="1100" dirty="0"/>
          </a:p>
          <a:p>
            <a:pPr marL="1143000" lvl="1" indent="-457200" algn="just"/>
            <a:r>
              <a:rPr lang="fr-FR" sz="2000" dirty="0"/>
              <a:t>Exonérations de TH pour les personnes âgées, veuves ou invalides disposant de faibles revenus : cette mesure est conservée pour 2020 mais sera supprimée à partir de 2021.</a:t>
            </a:r>
          </a:p>
          <a:p>
            <a:pPr marL="1143000" lvl="1" indent="-457200" algn="just"/>
            <a:r>
              <a:rPr lang="fr-FR" sz="2000" dirty="0"/>
              <a:t>À partir de 2023, les autres dégrèvements liés à l’habitation principale seront supprimés en même temps que la TH, ainsi par exemple du dispositif applicables aux personnes de plus de 60 ans.</a:t>
            </a:r>
          </a:p>
          <a:p>
            <a:pPr marL="1143000" lvl="1" indent="-457200" algn="just"/>
            <a:r>
              <a:rPr lang="fr-FR" sz="2000" dirty="0"/>
              <a:t>La TH, à compter de 2023, ne portera plus que sur les locaux autres que habitation principale ; elle deviendra la « THRS </a:t>
            </a:r>
          </a:p>
          <a:p>
            <a:pPr marL="1143000" lvl="1" indent="-457200" algn="just"/>
            <a:endParaRPr lang="fr-FR" sz="2000" dirty="0"/>
          </a:p>
          <a:p>
            <a:pPr marL="1143000" lvl="1" indent="-457200" algn="just"/>
            <a:r>
              <a:rPr lang="fr-FR" sz="2000" dirty="0"/>
              <a:t>Sont maintenues :</a:t>
            </a:r>
          </a:p>
          <a:p>
            <a:pPr marL="1600200" lvl="2" indent="-457200" algn="just"/>
            <a:r>
              <a:rPr lang="fr-FR" dirty="0"/>
              <a:t>en zone tendue, la majoration de TH sur résidence secondaire, sur décision de la commune ;</a:t>
            </a:r>
          </a:p>
          <a:p>
            <a:pPr marL="1600200" lvl="2" indent="-457200" algn="just"/>
            <a:r>
              <a:rPr lang="fr-FR" dirty="0"/>
              <a:t>en zone tendue, la taxe sur les logements vacants, applicable de plein droit ;</a:t>
            </a:r>
          </a:p>
          <a:p>
            <a:pPr marL="1600200" lvl="2" indent="-457200" algn="just"/>
            <a:r>
              <a:rPr lang="fr-FR" dirty="0"/>
              <a:t>et la TH sur les logements vacants applicable hors zone tendue, sur délibération de la commune.</a:t>
            </a:r>
          </a:p>
          <a:p>
            <a:pPr marL="1600200" lvl="2" indent="-457200" algn="just"/>
            <a:endParaRPr lang="fr-FR" dirty="0"/>
          </a:p>
          <a:p>
            <a:pPr marL="1143000" lvl="1" indent="-457200" algn="just"/>
            <a:endParaRPr lang="fr-FR" sz="2000" dirty="0"/>
          </a:p>
          <a:p>
            <a:pPr marL="1143000" lvl="1" indent="-457200" algn="just"/>
            <a:endParaRPr lang="fr-FR" sz="2000" dirty="0"/>
          </a:p>
          <a:p>
            <a:pPr marL="1143000" lvl="1" indent="-457200"/>
            <a:endParaRPr lang="fr-FR" sz="2000" dirty="0"/>
          </a:p>
        </p:txBody>
      </p:sp>
    </p:spTree>
    <p:extLst>
      <p:ext uri="{BB962C8B-B14F-4D97-AF65-F5344CB8AC3E}">
        <p14:creationId xmlns:p14="http://schemas.microsoft.com/office/powerpoint/2010/main" val="2607801836"/>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6"/>
            <a:ext cx="9471212" cy="1024404"/>
          </a:xfrm>
        </p:spPr>
        <p:txBody>
          <a:bodyPr>
            <a:normAutofit/>
          </a:bodyPr>
          <a:lstStyle/>
          <a:p>
            <a:r>
              <a:rPr lang="fr-FR" dirty="0"/>
              <a:t>Transfert aux communes de la part départementale </a:t>
            </a:r>
            <a:br>
              <a:rPr lang="fr-FR" dirty="0"/>
            </a:br>
            <a:r>
              <a:rPr lang="fr-FR" dirty="0"/>
              <a:t>de la taxe foncière (TF)</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59509"/>
            <a:ext cx="10515600" cy="4831444"/>
          </a:xfrm>
        </p:spPr>
        <p:txBody>
          <a:bodyPr>
            <a:noAutofit/>
          </a:bodyPr>
          <a:lstStyle/>
          <a:p>
            <a:pPr marL="457200" indent="-457200">
              <a:buFont typeface="Arial" panose="020B0604020202020204" pitchFamily="34" charset="0"/>
              <a:buChar char="•"/>
            </a:pPr>
            <a:r>
              <a:rPr lang="fr-FR" sz="2000" dirty="0"/>
              <a:t>A compter de 2021, les départements ne percevront plus de taxe foncière sur les propriétés bâties ; cette taxe sera transférée aux communes.</a:t>
            </a:r>
          </a:p>
          <a:p>
            <a:pPr marL="457200" indent="-457200">
              <a:buFont typeface="Arial" panose="020B0604020202020204" pitchFamily="34" charset="0"/>
              <a:buChar char="•"/>
            </a:pPr>
            <a:r>
              <a:rPr lang="fr-FR" sz="2000" dirty="0"/>
              <a:t>Modification de l’exonération de TF des constructions nouvelles. Jusqu’à présent : les constructions nouvelles bénéficiaient d’une exonération de TF pendant 2 ans ; cette exonération était totale pour les biens à usage d’habitation sauf délibération contraire de la commune. Pour les constructions autres, l’exonération était limitée à la part départementale.</a:t>
            </a:r>
          </a:p>
          <a:p>
            <a:r>
              <a:rPr lang="fr-FR" sz="2000" dirty="0"/>
              <a:t>Nouveau dispositif : </a:t>
            </a:r>
          </a:p>
          <a:p>
            <a:pPr marL="1028700" lvl="1" indent="-342900">
              <a:buFont typeface="Wingdings" panose="05000000000000000000" pitchFamily="2" charset="2"/>
              <a:buChar char="§"/>
            </a:pPr>
            <a:r>
              <a:rPr lang="fr-FR" sz="2000" dirty="0"/>
              <a:t>pour constructions à usage d’habitation : le principe est toujours celui d’une exonération totale avec faculté pour la commune de limiter, pour la part de la taxe qui lui revient, l’exonération à 40 %, 50 %... 90 %.</a:t>
            </a:r>
          </a:p>
          <a:p>
            <a:pPr marL="1028700" lvl="1" indent="-342900">
              <a:buFont typeface="Wingdings" panose="05000000000000000000" pitchFamily="2" charset="2"/>
              <a:buChar char="§"/>
            </a:pPr>
            <a:r>
              <a:rPr lang="fr-FR" sz="2000" dirty="0"/>
              <a:t>pour les autres constructions : exonération à hauteur de 40 %.</a:t>
            </a:r>
          </a:p>
          <a:p>
            <a:pPr marL="1028700" lvl="1" indent="-342900">
              <a:buFont typeface="Wingdings" panose="05000000000000000000" pitchFamily="2" charset="2"/>
              <a:buChar char="§"/>
            </a:pPr>
            <a:endParaRPr lang="fr-FR" sz="2000" dirty="0"/>
          </a:p>
          <a:p>
            <a:pPr marL="0" lvl="1" indent="0">
              <a:buNone/>
            </a:pPr>
            <a:r>
              <a:rPr lang="fr-FR" sz="2000" dirty="0"/>
              <a:t>Entrée en vigueur : en principe, à compter des impositions établies en 2021. Exception : les locaux qui auraient bénéficié en 2021 de l’exonération prévue antérieurement resteront exonérées pour la durée restant à courir.</a:t>
            </a:r>
          </a:p>
        </p:txBody>
      </p:sp>
    </p:spTree>
    <p:extLst>
      <p:ext uri="{BB962C8B-B14F-4D97-AF65-F5344CB8AC3E}">
        <p14:creationId xmlns:p14="http://schemas.microsoft.com/office/powerpoint/2010/main" val="2283298118"/>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6"/>
            <a:ext cx="9480176" cy="1042334"/>
          </a:xfrm>
        </p:spPr>
        <p:txBody>
          <a:bodyPr>
            <a:normAutofit/>
          </a:bodyPr>
          <a:lstStyle/>
          <a:p>
            <a:r>
              <a:rPr lang="fr-FR" dirty="0"/>
              <a:t>Correction des évaluations des locaux professionnels </a:t>
            </a:r>
            <a:br>
              <a:rPr lang="fr-FR" dirty="0"/>
            </a:br>
            <a:r>
              <a:rPr lang="fr-FR" dirty="0"/>
              <a:t>ou industriels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Autofit/>
          </a:bodyPr>
          <a:lstStyle/>
          <a:p>
            <a:r>
              <a:rPr lang="fr-FR" sz="2200" b="1" dirty="0"/>
              <a:t>Depuis 2017 </a:t>
            </a:r>
            <a:r>
              <a:rPr lang="fr-FR" sz="2200" dirty="0"/>
              <a:t>: nouvelle méthode de détermination de la VLF (valeur locative foncière), base de calcul de la TF, pour les locaux professionnels. Cette nouvelle méthode s’est accompagnée de la mise en place de « correctifs » permettant d’atténuer les effets d’un changement de méthode.</a:t>
            </a:r>
          </a:p>
          <a:p>
            <a:endParaRPr lang="fr-FR" sz="1100" dirty="0"/>
          </a:p>
          <a:p>
            <a:r>
              <a:rPr lang="fr-FR" sz="2200" dirty="0"/>
              <a:t>A compter de 2021, certains de ces mécanismes feront l’objet d’ajustements visant à neutraliser les effets pour les contribuables du transfert de la part départementale aux communes.</a:t>
            </a:r>
          </a:p>
          <a:p>
            <a:endParaRPr lang="fr-FR" sz="1100" dirty="0"/>
          </a:p>
          <a:p>
            <a:r>
              <a:rPr lang="fr-FR" sz="2200" dirty="0"/>
              <a:t>Cela concerne notamment le « coefficient de neutralisation » (dont le but est d’éviter la surimposition des locaux professionnels par rapport aux autres locaux) et le dispositif du « </a:t>
            </a:r>
            <a:r>
              <a:rPr lang="fr-FR" sz="2200" dirty="0" err="1"/>
              <a:t>planchonnement</a:t>
            </a:r>
            <a:r>
              <a:rPr lang="fr-FR" sz="2200" dirty="0"/>
              <a:t> » (réduction de moitié des variations, à la hausse ou  la baisse, de valeur locative).</a:t>
            </a:r>
          </a:p>
          <a:p>
            <a:endParaRPr lang="fr-FR" sz="2200" dirty="0"/>
          </a:p>
        </p:txBody>
      </p:sp>
    </p:spTree>
    <p:extLst>
      <p:ext uri="{BB962C8B-B14F-4D97-AF65-F5344CB8AC3E}">
        <p14:creationId xmlns:p14="http://schemas.microsoft.com/office/powerpoint/2010/main" val="2788771736"/>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6"/>
            <a:ext cx="9623612" cy="1042334"/>
          </a:xfrm>
        </p:spPr>
        <p:txBody>
          <a:bodyPr>
            <a:normAutofit/>
          </a:bodyPr>
          <a:lstStyle/>
          <a:p>
            <a:r>
              <a:rPr lang="fr-FR" dirty="0"/>
              <a:t>Nouvelles règles de détermination de la valeur locative (VL) des habitations à compter de 2026</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825625"/>
            <a:ext cx="10515600" cy="4691716"/>
          </a:xfrm>
        </p:spPr>
        <p:txBody>
          <a:bodyPr>
            <a:normAutofit/>
          </a:bodyPr>
          <a:lstStyle/>
          <a:p>
            <a:pPr marL="457200" indent="-457200">
              <a:buFont typeface="Arial" panose="020B0604020202020204" pitchFamily="34" charset="0"/>
              <a:buChar char="•"/>
            </a:pPr>
            <a:r>
              <a:rPr lang="fr-FR" sz="2200" dirty="0"/>
              <a:t>La révision des VL concerne les </a:t>
            </a:r>
            <a:r>
              <a:rPr lang="fr-FR" sz="2200" b="1" dirty="0"/>
              <a:t>locaux d’habitation.</a:t>
            </a:r>
          </a:p>
          <a:p>
            <a:pPr marL="457200" indent="-457200">
              <a:buFont typeface="Arial" panose="020B0604020202020204" pitchFamily="34" charset="0"/>
              <a:buChar char="•"/>
            </a:pPr>
            <a:endParaRPr lang="fr-FR" sz="2200" b="1" dirty="0"/>
          </a:p>
          <a:p>
            <a:pPr marL="457200" indent="-457200">
              <a:buFont typeface="Arial" panose="020B0604020202020204" pitchFamily="34" charset="0"/>
              <a:buChar char="•"/>
            </a:pPr>
            <a:r>
              <a:rPr lang="fr-FR" sz="2200" dirty="0"/>
              <a:t>Les propriétés seront classées en </a:t>
            </a:r>
            <a:r>
              <a:rPr lang="fr-FR" sz="2200" b="1" dirty="0"/>
              <a:t>quatre sous-groupes </a:t>
            </a:r>
            <a:r>
              <a:rPr lang="fr-FR" sz="2200" dirty="0"/>
              <a:t>: maisons individuelles / appartements / locaux présentant des caractéristiques exceptionnelles / dépendances isolées.</a:t>
            </a:r>
          </a:p>
          <a:p>
            <a:pPr marL="457200" indent="-457200">
              <a:buFont typeface="Arial" panose="020B0604020202020204" pitchFamily="34" charset="0"/>
              <a:buChar char="•"/>
            </a:pPr>
            <a:endParaRPr lang="fr-FR" sz="2200" dirty="0"/>
          </a:p>
          <a:p>
            <a:pPr marL="457200" indent="-457200">
              <a:buFont typeface="Arial" panose="020B0604020202020204" pitchFamily="34" charset="0"/>
              <a:buChar char="•"/>
            </a:pPr>
            <a:r>
              <a:rPr lang="fr-FR" sz="2200" dirty="0"/>
              <a:t>Les propriétés des deux premiers sous-groupes seront </a:t>
            </a:r>
            <a:r>
              <a:rPr lang="fr-FR" sz="2200" b="1" dirty="0"/>
              <a:t>classées par catégorie </a:t>
            </a:r>
            <a:r>
              <a:rPr lang="fr-FR" sz="2200" dirty="0"/>
              <a:t>selon leur consistance.</a:t>
            </a:r>
          </a:p>
          <a:p>
            <a:pPr marL="457200" indent="-457200">
              <a:buFont typeface="Arial" panose="020B0604020202020204" pitchFamily="34" charset="0"/>
              <a:buChar char="•"/>
            </a:pPr>
            <a:endParaRPr lang="fr-FR" sz="2200" dirty="0"/>
          </a:p>
          <a:p>
            <a:pPr marL="457200" indent="-457200">
              <a:buFont typeface="Arial" panose="020B0604020202020204" pitchFamily="34" charset="0"/>
              <a:buChar char="•"/>
            </a:pPr>
            <a:r>
              <a:rPr lang="fr-FR" sz="2200" b="1" dirty="0"/>
              <a:t>Méthode tarifaire </a:t>
            </a:r>
            <a:r>
              <a:rPr lang="fr-FR" sz="2200" dirty="0"/>
              <a:t>(et non basée sur la notion de local de référence) selon loyers moyens qui seront constatés au 1</a:t>
            </a:r>
            <a:r>
              <a:rPr lang="fr-FR" sz="2200" baseline="30000" dirty="0"/>
              <a:t>er</a:t>
            </a:r>
            <a:r>
              <a:rPr lang="fr-FR" sz="2200" dirty="0"/>
              <a:t> janvier 2023 ; le « tarif » retenu pourra se voir appliquer un coefficient de localisation (de 0,7 à 1,3).</a:t>
            </a:r>
          </a:p>
          <a:p>
            <a:pPr marL="457200" indent="-457200">
              <a:buFont typeface="Arial" panose="020B0604020202020204" pitchFamily="34" charset="0"/>
              <a:buChar char="•"/>
            </a:pPr>
            <a:endParaRPr lang="fr-FR" sz="2200" dirty="0"/>
          </a:p>
          <a:p>
            <a:pPr marL="457200" indent="-457200">
              <a:buFont typeface="Arial" panose="020B0604020202020204" pitchFamily="34" charset="0"/>
              <a:buChar char="•"/>
            </a:pPr>
            <a:endParaRPr lang="fr-FR" sz="2200" dirty="0"/>
          </a:p>
        </p:txBody>
      </p:sp>
    </p:spTree>
    <p:extLst>
      <p:ext uri="{BB962C8B-B14F-4D97-AF65-F5344CB8AC3E}">
        <p14:creationId xmlns:p14="http://schemas.microsoft.com/office/powerpoint/2010/main" val="1875603223"/>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6"/>
            <a:ext cx="9623612" cy="1042334"/>
          </a:xfrm>
        </p:spPr>
        <p:txBody>
          <a:bodyPr>
            <a:normAutofit/>
          </a:bodyPr>
          <a:lstStyle/>
          <a:p>
            <a:r>
              <a:rPr lang="fr-FR" dirty="0"/>
              <a:t>Nouvelles règles de détermination de la valeur locative des habitations à compter de 2026</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825625"/>
            <a:ext cx="10515600" cy="4678206"/>
          </a:xfrm>
        </p:spPr>
        <p:txBody>
          <a:bodyPr>
            <a:normAutofit fontScale="92500" lnSpcReduction="10000"/>
          </a:bodyPr>
          <a:lstStyle/>
          <a:p>
            <a:pPr marL="457200" indent="-457200">
              <a:buFont typeface="Arial" panose="020B0604020202020204" pitchFamily="34" charset="0"/>
              <a:buChar char="•"/>
            </a:pPr>
            <a:r>
              <a:rPr lang="fr-FR" sz="1900" b="1" dirty="0"/>
              <a:t>Calendrier :</a:t>
            </a:r>
          </a:p>
          <a:p>
            <a:pPr marL="1143000" lvl="1" indent="-457200"/>
            <a:r>
              <a:rPr lang="fr-FR" sz="1900" b="1" dirty="0"/>
              <a:t>2023  </a:t>
            </a:r>
            <a:r>
              <a:rPr lang="fr-FR" sz="1900" dirty="0"/>
              <a:t>: collecte des données auprès des propriétaires bailleurs,</a:t>
            </a:r>
          </a:p>
          <a:p>
            <a:pPr marL="1143000" lvl="1" indent="-457200"/>
            <a:r>
              <a:rPr lang="fr-FR" sz="1900" b="1" dirty="0"/>
              <a:t>septembre 2024 </a:t>
            </a:r>
            <a:r>
              <a:rPr lang="fr-FR" sz="1900" dirty="0"/>
              <a:t>: rapport devra être remis par le Gouvernement au Parlement,</a:t>
            </a:r>
          </a:p>
          <a:p>
            <a:pPr marL="1143000" lvl="1" indent="-457200"/>
            <a:r>
              <a:rPr lang="fr-FR" sz="1900" b="1" dirty="0"/>
              <a:t>2025 </a:t>
            </a:r>
            <a:r>
              <a:rPr lang="fr-FR" sz="1900" dirty="0"/>
              <a:t>: chaque commission départementale de VL devra déterminer les secteurs d’évaluation et tarifs</a:t>
            </a:r>
          </a:p>
          <a:p>
            <a:pPr marL="1143000" lvl="1" indent="-457200"/>
            <a:r>
              <a:rPr lang="fr-FR" sz="1900" b="1" dirty="0"/>
              <a:t>2026 </a:t>
            </a:r>
            <a:r>
              <a:rPr lang="fr-FR" sz="1900" dirty="0"/>
              <a:t> : établissement des premières impositions tenant compte de la nouvelle méthode</a:t>
            </a:r>
          </a:p>
          <a:p>
            <a:pPr marL="1143000" lvl="1" indent="-457200"/>
            <a:r>
              <a:rPr lang="fr-FR" sz="1900" b="1" dirty="0"/>
              <a:t>à compter de 2027 </a:t>
            </a:r>
            <a:r>
              <a:rPr lang="fr-FR" sz="1900" dirty="0"/>
              <a:t>: mise à jour permanente des évaluations foncières</a:t>
            </a:r>
          </a:p>
          <a:p>
            <a:endParaRPr lang="fr-FR" sz="1900" dirty="0"/>
          </a:p>
          <a:p>
            <a:pPr marL="457200" indent="-457200">
              <a:buFont typeface="Arial" panose="020B0604020202020204" pitchFamily="34" charset="0"/>
              <a:buChar char="•"/>
            </a:pPr>
            <a:r>
              <a:rPr lang="fr-FR" sz="1900" b="1" dirty="0"/>
              <a:t>Nouvelles obligations déclaratives pour les propriétaires bailleurs :</a:t>
            </a:r>
          </a:p>
          <a:p>
            <a:pPr marL="1143000" lvl="1" indent="-457200"/>
            <a:r>
              <a:rPr lang="fr-FR" sz="1900" dirty="0"/>
              <a:t>Première Déclaration par voie électronique avant le 1</a:t>
            </a:r>
            <a:r>
              <a:rPr lang="fr-FR" sz="1900" baseline="30000" dirty="0"/>
              <a:t>er</a:t>
            </a:r>
            <a:r>
              <a:rPr lang="fr-FR" sz="1900" dirty="0"/>
              <a:t> juillet 2023,</a:t>
            </a:r>
          </a:p>
          <a:p>
            <a:pPr marL="1143000" lvl="1" indent="-457200"/>
            <a:r>
              <a:rPr lang="fr-FR" sz="1900" dirty="0"/>
              <a:t>Déclaration annuelle à compter du 1</a:t>
            </a:r>
            <a:r>
              <a:rPr lang="fr-FR" sz="1900" baseline="30000" dirty="0"/>
              <a:t>er</a:t>
            </a:r>
            <a:r>
              <a:rPr lang="fr-FR" sz="1900" dirty="0"/>
              <a:t> janvier 2024, avant le 1</a:t>
            </a:r>
            <a:r>
              <a:rPr lang="fr-FR" sz="1900" baseline="30000" dirty="0"/>
              <a:t>er</a:t>
            </a:r>
            <a:r>
              <a:rPr lang="fr-FR" sz="1900" dirty="0"/>
              <a:t> juillet</a:t>
            </a:r>
          </a:p>
          <a:p>
            <a:pPr lvl="1" indent="0">
              <a:buNone/>
            </a:pPr>
            <a:r>
              <a:rPr lang="fr-FR" sz="1900" dirty="0"/>
              <a:t>Les propriétaires qui ne louent pas n’auront pas de déclaration à faire.</a:t>
            </a:r>
          </a:p>
          <a:p>
            <a:pPr lvl="1" indent="0">
              <a:buNone/>
            </a:pPr>
            <a:endParaRPr lang="fr-FR" sz="1900" dirty="0"/>
          </a:p>
          <a:p>
            <a:pPr algn="just"/>
            <a:r>
              <a:rPr lang="fr-FR" sz="1900" i="1" dirty="0"/>
              <a:t>Accessoirement à ces modifications, il est apporté quelques aménagements à la procédure d’évaluation permanente des locaux professionnels.</a:t>
            </a:r>
          </a:p>
        </p:txBody>
      </p:sp>
    </p:spTree>
    <p:extLst>
      <p:ext uri="{BB962C8B-B14F-4D97-AF65-F5344CB8AC3E}">
        <p14:creationId xmlns:p14="http://schemas.microsoft.com/office/powerpoint/2010/main" val="1949077285"/>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r>
              <a:rPr lang="fr-FR" b="1" dirty="0">
                <a:latin typeface="+mn-lt"/>
                <a:cs typeface="Calibri" panose="020F0502020204030204" pitchFamily="34" charset="0"/>
              </a:rPr>
              <a:t>C. </a:t>
            </a:r>
            <a:r>
              <a:rPr lang="fr-FR" b="1" dirty="0">
                <a:latin typeface="+mn-lt"/>
                <a:cs typeface="Calibri Light" panose="020F0302020204030204" pitchFamily="34" charset="0"/>
              </a:rPr>
              <a:t>Autres mesures</a:t>
            </a:r>
          </a:p>
        </p:txBody>
      </p:sp>
      <p:sp>
        <p:nvSpPr>
          <p:cNvPr id="5" name="Espace réservé du contenu 2">
            <a:extLst>
              <a:ext uri="{FF2B5EF4-FFF2-40B4-BE49-F238E27FC236}">
                <a16:creationId xmlns:a16="http://schemas.microsoft.com/office/drawing/2014/main" xmlns="" id="{31E8DF0C-E313-E54D-8494-992902987C85}"/>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1. </a:t>
            </a:r>
          </a:p>
        </p:txBody>
      </p:sp>
      <p:sp>
        <p:nvSpPr>
          <p:cNvPr id="6" name="ZoneTexte 5">
            <a:extLst>
              <a:ext uri="{FF2B5EF4-FFF2-40B4-BE49-F238E27FC236}">
                <a16:creationId xmlns:a16="http://schemas.microsoft.com/office/drawing/2014/main" xmlns="" id="{974AB3F5-150A-644E-9BF8-8E7F92FEA432}"/>
              </a:ext>
            </a:extLst>
          </p:cNvPr>
          <p:cNvSpPr txBox="1"/>
          <p:nvPr/>
        </p:nvSpPr>
        <p:spPr>
          <a:xfrm>
            <a:off x="4127995" y="1522241"/>
            <a:ext cx="3699154"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DES PARTICULIERS</a:t>
            </a:r>
          </a:p>
        </p:txBody>
      </p:sp>
    </p:spTree>
    <p:extLst>
      <p:ext uri="{BB962C8B-B14F-4D97-AF65-F5344CB8AC3E}">
        <p14:creationId xmlns:p14="http://schemas.microsoft.com/office/powerpoint/2010/main" val="22754961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6"/>
            <a:ext cx="9632576" cy="1149910"/>
          </a:xfrm>
        </p:spPr>
        <p:txBody>
          <a:bodyPr>
            <a:normAutofit/>
          </a:bodyPr>
          <a:lstStyle/>
          <a:p>
            <a:r>
              <a:rPr lang="fr-FR" dirty="0"/>
              <a:t>Revalorisation limitée de certaines prestations sociales</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387743"/>
            <a:ext cx="10515600" cy="4351338"/>
          </a:xfrm>
        </p:spPr>
        <p:txBody>
          <a:bodyPr>
            <a:normAutofit/>
          </a:bodyPr>
          <a:lstStyle/>
          <a:p>
            <a:endParaRPr lang="fr-FR" sz="2400" dirty="0"/>
          </a:p>
          <a:p>
            <a:r>
              <a:rPr lang="fr-FR" sz="2400" dirty="0"/>
              <a:t>A compter du 1</a:t>
            </a:r>
            <a:r>
              <a:rPr lang="fr-FR" sz="2400" baseline="30000" dirty="0"/>
              <a:t>er</a:t>
            </a:r>
            <a:r>
              <a:rPr lang="fr-FR" sz="2400" dirty="0"/>
              <a:t> avril 2020 : revalorisation de 0,3 % de l’AAH et de la prime d’activité, donc revalorisation inférieure à l’inflation.</a:t>
            </a:r>
          </a:p>
          <a:p>
            <a:r>
              <a:rPr lang="fr-FR" sz="2400" dirty="0"/>
              <a:t>En principe, la revalorisation devrait être faite sur la base de l’inflation.</a:t>
            </a:r>
          </a:p>
          <a:p>
            <a:endParaRPr lang="fr-FR" sz="2400" dirty="0"/>
          </a:p>
          <a:p>
            <a:r>
              <a:rPr lang="fr-FR" sz="2400" dirty="0"/>
              <a:t>Remarque : la LFSS prévoir aussi une revalorisation limitée à 0,3 % de la plupart des prestations et pensions de retraite et d’invalidité.</a:t>
            </a:r>
          </a:p>
          <a:p>
            <a:endParaRPr lang="fr-FR" sz="2400" dirty="0"/>
          </a:p>
        </p:txBody>
      </p:sp>
    </p:spTree>
    <p:extLst>
      <p:ext uri="{BB962C8B-B14F-4D97-AF65-F5344CB8AC3E}">
        <p14:creationId xmlns:p14="http://schemas.microsoft.com/office/powerpoint/2010/main" val="1986658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Suppression de dispositifs « inefficients »</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136897"/>
            <a:ext cx="10515600" cy="4877538"/>
          </a:xfrm>
        </p:spPr>
        <p:txBody>
          <a:bodyPr>
            <a:noAutofit/>
          </a:bodyPr>
          <a:lstStyle/>
          <a:p>
            <a:endParaRPr lang="fr-FR" sz="2000" dirty="0"/>
          </a:p>
          <a:p>
            <a:r>
              <a:rPr lang="fr-FR" sz="2000" dirty="0"/>
              <a:t>Sont supprimés les dispositifs suivants : </a:t>
            </a:r>
          </a:p>
          <a:p>
            <a:endParaRPr lang="fr-FR" sz="2000" dirty="0"/>
          </a:p>
          <a:p>
            <a:pPr marL="1143000" lvl="1" indent="-457200"/>
            <a:r>
              <a:rPr lang="fr-FR" sz="2000" dirty="0"/>
              <a:t>Réduction d’impôt liée à l’acquisition d’un trésor national ou bien culturel</a:t>
            </a:r>
          </a:p>
          <a:p>
            <a:pPr marL="1143000" lvl="1" indent="-457200"/>
            <a:r>
              <a:rPr lang="fr-FR" sz="2000" dirty="0"/>
              <a:t>Exonération temporaire des bénéfices provenant des cultures agricoles situées dans les DOM</a:t>
            </a:r>
          </a:p>
          <a:p>
            <a:pPr marL="1143000" lvl="1" indent="-457200"/>
            <a:r>
              <a:rPr lang="fr-FR" sz="2000" dirty="0"/>
              <a:t>Exonération des résultats provenant d’opérations réalisées dans certaines zones par des organismes contribuant à l’aménagement urbain</a:t>
            </a:r>
          </a:p>
          <a:p>
            <a:pPr marL="1143000" lvl="1" indent="-457200"/>
            <a:r>
              <a:rPr lang="fr-FR" sz="2000" dirty="0"/>
              <a:t>Exonération de TVA des ventes de terres incultes dans les DOM</a:t>
            </a:r>
          </a:p>
          <a:p>
            <a:pPr marL="1143000" lvl="1" indent="-457200"/>
            <a:r>
              <a:rPr lang="fr-FR" sz="2000" dirty="0"/>
              <a:t>Exonération de TVA d’opérations immobilières effectuées en vue de l’accession à la propriété rurale dans les DOM</a:t>
            </a:r>
          </a:p>
          <a:p>
            <a:pPr marL="1143000" lvl="1" indent="-457200"/>
            <a:r>
              <a:rPr lang="fr-FR" sz="2000" dirty="0"/>
              <a:t>Exonération des droits d’enregistrement des actes de constitution et de dissolution des sociétés de bains-douches, organismes de jardins familiaux et coopératives artisanales </a:t>
            </a:r>
          </a:p>
          <a:p>
            <a:pPr marL="1143000" lvl="1" indent="-457200"/>
            <a:r>
              <a:rPr lang="fr-FR" sz="2000" dirty="0"/>
              <a:t>Exonération des droits d’enregistrement des actes intéressant des sociétés de secours des ouvriers et employés des mines</a:t>
            </a:r>
          </a:p>
          <a:p>
            <a:pPr marL="1143000" lvl="1" indent="-457200"/>
            <a:r>
              <a:rPr lang="fr-FR" sz="2000" dirty="0"/>
              <a:t>Exonération des droits d’enregistrement des actes intéressant les mutuelles</a:t>
            </a:r>
          </a:p>
          <a:p>
            <a:pPr marL="0" lvl="1" indent="0">
              <a:buNone/>
            </a:pPr>
            <a:endParaRPr lang="fr-FR" sz="2000" dirty="0"/>
          </a:p>
        </p:txBody>
      </p:sp>
    </p:spTree>
    <p:extLst>
      <p:ext uri="{BB962C8B-B14F-4D97-AF65-F5344CB8AC3E}">
        <p14:creationId xmlns:p14="http://schemas.microsoft.com/office/powerpoint/2010/main" val="727923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Mesures en matière d’enregistrement</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825625"/>
            <a:ext cx="10289146" cy="4351338"/>
          </a:xfrm>
        </p:spPr>
        <p:txBody>
          <a:bodyPr>
            <a:normAutofit/>
          </a:bodyPr>
          <a:lstStyle/>
          <a:p>
            <a:pPr marL="457200" indent="-457200">
              <a:buFont typeface="Arial" panose="020B0604020202020204" pitchFamily="34" charset="0"/>
              <a:buChar char="•"/>
            </a:pPr>
            <a:r>
              <a:rPr lang="fr-FR" sz="2000" b="1" dirty="0"/>
              <a:t>Rappel : </a:t>
            </a:r>
            <a:r>
              <a:rPr lang="fr-FR" sz="2000" dirty="0"/>
              <a:t>entrée en vigueur de la réforme de la fiscalité applicable aux changements de régimes matrimoniaux  : suppression de l’ancien article 1133 bis du CGI qui prévoyait une exonération de toute perception pour les actes portant changement de régime matrimonial en vue de l’adoption d’un régime communautaire. </a:t>
            </a:r>
          </a:p>
          <a:p>
            <a:pPr marL="447675"/>
            <a:r>
              <a:rPr lang="fr-FR" sz="2000" dirty="0"/>
              <a:t>Les actes passés à compter du 1</a:t>
            </a:r>
            <a:r>
              <a:rPr lang="fr-FR" sz="2000" baseline="30000" dirty="0"/>
              <a:t>er</a:t>
            </a:r>
            <a:r>
              <a:rPr lang="fr-FR" sz="2000" dirty="0"/>
              <a:t> janvier 2020 sont donc concernés par le droit fixe prévu par l’article 847 du CGI et surtout, le cas échéant, par la taxe de publicité foncière de 0,71498 % sur la valeur des biens immobiliers.</a:t>
            </a:r>
          </a:p>
          <a:p>
            <a:endParaRPr lang="fr-FR" sz="2000" dirty="0"/>
          </a:p>
          <a:p>
            <a:pPr marL="342900" indent="-342900">
              <a:buFont typeface="Arial" panose="020B0604020202020204" pitchFamily="34" charset="0"/>
              <a:buChar char="•"/>
            </a:pPr>
            <a:r>
              <a:rPr lang="fr-FR" sz="2000" dirty="0"/>
              <a:t>Baisse du droit de partage (dont le taux est actuellement de </a:t>
            </a:r>
            <a:r>
              <a:rPr lang="fr-FR" sz="2000" b="1" dirty="0"/>
              <a:t>2,5 %</a:t>
            </a:r>
            <a:r>
              <a:rPr lang="fr-FR" sz="2000" dirty="0"/>
              <a:t>) sur les </a:t>
            </a:r>
            <a:r>
              <a:rPr lang="fr-FR" sz="2000" b="1" dirty="0"/>
              <a:t>divorces, séparations de corps et ruptures de PACS</a:t>
            </a:r>
            <a:r>
              <a:rPr lang="fr-FR" sz="2000" dirty="0"/>
              <a:t>, à compter du 1</a:t>
            </a:r>
            <a:r>
              <a:rPr lang="fr-FR" sz="2000" baseline="30000" dirty="0"/>
              <a:t>er</a:t>
            </a:r>
            <a:r>
              <a:rPr lang="fr-FR" sz="2000" dirty="0"/>
              <a:t> janvier 2021, en deux temps : </a:t>
            </a:r>
            <a:r>
              <a:rPr lang="fr-FR" sz="2000" b="1" dirty="0"/>
              <a:t>1,8 % </a:t>
            </a:r>
            <a:r>
              <a:rPr lang="fr-FR" sz="2000" dirty="0"/>
              <a:t>à compter du 1</a:t>
            </a:r>
            <a:r>
              <a:rPr lang="fr-FR" sz="2000" baseline="30000" dirty="0"/>
              <a:t>er</a:t>
            </a:r>
            <a:r>
              <a:rPr lang="fr-FR" sz="2000" dirty="0"/>
              <a:t> janvier 2021 et </a:t>
            </a:r>
            <a:r>
              <a:rPr lang="fr-FR" sz="2000" b="1" dirty="0"/>
              <a:t>1,1 %</a:t>
            </a:r>
            <a:r>
              <a:rPr lang="fr-FR" sz="2000" dirty="0"/>
              <a:t> à compter du 1</a:t>
            </a:r>
            <a:r>
              <a:rPr lang="fr-FR" sz="2000" baseline="30000" dirty="0"/>
              <a:t>er</a:t>
            </a:r>
            <a:r>
              <a:rPr lang="fr-FR" sz="2000" dirty="0"/>
              <a:t> janvier 2022.  </a:t>
            </a:r>
          </a:p>
          <a:p>
            <a:r>
              <a:rPr lang="fr-FR" sz="2000" dirty="0"/>
              <a:t>      Attention, le droit de partage </a:t>
            </a:r>
            <a:r>
              <a:rPr lang="fr-FR" sz="2000" b="1" dirty="0"/>
              <a:t>reste fixé à 2,5 % pour tous les autres partages</a:t>
            </a:r>
            <a:r>
              <a:rPr lang="fr-FR" sz="2000" dirty="0"/>
              <a:t>.</a:t>
            </a:r>
          </a:p>
        </p:txBody>
      </p:sp>
    </p:spTree>
    <p:extLst>
      <p:ext uri="{BB962C8B-B14F-4D97-AF65-F5344CB8AC3E}">
        <p14:creationId xmlns:p14="http://schemas.microsoft.com/office/powerpoint/2010/main" val="26859817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élogramme 8">
            <a:extLst>
              <a:ext uri="{FF2B5EF4-FFF2-40B4-BE49-F238E27FC236}">
                <a16:creationId xmlns:a16="http://schemas.microsoft.com/office/drawing/2014/main" xmlns="" id="{331D12E5-ED40-6B43-8010-69181008DEAD}"/>
              </a:ext>
            </a:extLst>
          </p:cNvPr>
          <p:cNvSpPr/>
          <p:nvPr/>
        </p:nvSpPr>
        <p:spPr>
          <a:xfrm>
            <a:off x="3326674" y="1384903"/>
            <a:ext cx="5895703" cy="599003"/>
          </a:xfrm>
          <a:prstGeom prst="parallelogram">
            <a:avLst/>
          </a:prstGeom>
          <a:solidFill>
            <a:srgbClr val="F74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74B4F"/>
              </a:solidFill>
              <a:latin typeface="Calibri Light" panose="020F0302020204030204" pitchFamily="34" charset="0"/>
            </a:endParaRPr>
          </a:p>
        </p:txBody>
      </p:sp>
      <p:sp>
        <p:nvSpPr>
          <p:cNvPr id="3" name="Espace réservé du contenu 2">
            <a:extLst>
              <a:ext uri="{FF2B5EF4-FFF2-40B4-BE49-F238E27FC236}">
                <a16:creationId xmlns:a16="http://schemas.microsoft.com/office/drawing/2014/main" xmlns="" id="{D2A39120-3701-C547-A137-665C6A1BDA31}"/>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1. </a:t>
            </a:r>
          </a:p>
        </p:txBody>
      </p:sp>
      <p:sp>
        <p:nvSpPr>
          <p:cNvPr id="4" name="ZoneTexte 3">
            <a:extLst>
              <a:ext uri="{FF2B5EF4-FFF2-40B4-BE49-F238E27FC236}">
                <a16:creationId xmlns:a16="http://schemas.microsoft.com/office/drawing/2014/main" xmlns="" id="{A8862112-708E-2E45-9713-5173EDBB8AAA}"/>
              </a:ext>
            </a:extLst>
          </p:cNvPr>
          <p:cNvSpPr txBox="1"/>
          <p:nvPr/>
        </p:nvSpPr>
        <p:spPr>
          <a:xfrm>
            <a:off x="4127995" y="1522241"/>
            <a:ext cx="3699154"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DES PARTICULIERS</a:t>
            </a:r>
          </a:p>
        </p:txBody>
      </p:sp>
      <p:sp>
        <p:nvSpPr>
          <p:cNvPr id="7" name="Rectangle 6">
            <a:extLst>
              <a:ext uri="{FF2B5EF4-FFF2-40B4-BE49-F238E27FC236}">
                <a16:creationId xmlns:a16="http://schemas.microsoft.com/office/drawing/2014/main" xmlns="" id="{E37A651E-5255-9342-8443-966EBDCB5317}"/>
              </a:ext>
            </a:extLst>
          </p:cNvPr>
          <p:cNvSpPr/>
          <p:nvPr/>
        </p:nvSpPr>
        <p:spPr>
          <a:xfrm>
            <a:off x="2856411" y="4502331"/>
            <a:ext cx="1079863" cy="32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alibri Light" panose="020F0302020204030204" pitchFamily="34" charset="0"/>
            </a:endParaRPr>
          </a:p>
        </p:txBody>
      </p:sp>
      <p:sp>
        <p:nvSpPr>
          <p:cNvPr id="8" name="ZoneTexte 7">
            <a:extLst>
              <a:ext uri="{FF2B5EF4-FFF2-40B4-BE49-F238E27FC236}">
                <a16:creationId xmlns:a16="http://schemas.microsoft.com/office/drawing/2014/main" xmlns="" id="{0E254BC9-6E64-CD4E-9A42-2C990E0F74B1}"/>
              </a:ext>
            </a:extLst>
          </p:cNvPr>
          <p:cNvSpPr txBox="1"/>
          <p:nvPr/>
        </p:nvSpPr>
        <p:spPr>
          <a:xfrm>
            <a:off x="1590437" y="3000548"/>
            <a:ext cx="7524987" cy="2000548"/>
          </a:xfrm>
          <a:prstGeom prst="rect">
            <a:avLst/>
          </a:prstGeom>
          <a:noFill/>
        </p:spPr>
        <p:txBody>
          <a:bodyPr wrap="square" rtlCol="0">
            <a:spAutoFit/>
          </a:bodyPr>
          <a:lstStyle/>
          <a:p>
            <a:r>
              <a:rPr lang="fr-FR" sz="4400" dirty="0">
                <a:solidFill>
                  <a:srgbClr val="F84A4F"/>
                </a:solidFill>
              </a:rPr>
              <a:t>A. </a:t>
            </a:r>
            <a:r>
              <a:rPr lang="fr-FR" sz="4000" dirty="0">
                <a:solidFill>
                  <a:srgbClr val="F84A4F"/>
                </a:solidFill>
                <a:latin typeface="Calibri Light" panose="020F0302020204030204" pitchFamily="34" charset="0"/>
              </a:rPr>
              <a:t>Impôts sur les revenus :</a:t>
            </a:r>
          </a:p>
          <a:p>
            <a:r>
              <a:rPr lang="fr-FR" sz="4000" dirty="0">
                <a:solidFill>
                  <a:srgbClr val="F84A4F"/>
                </a:solidFill>
                <a:latin typeface="Calibri Light" panose="020F0302020204030204" pitchFamily="34" charset="0"/>
              </a:rPr>
              <a:t>     des ajustements à la marge </a:t>
            </a:r>
          </a:p>
          <a:p>
            <a:r>
              <a:rPr lang="fr-FR" sz="4000" dirty="0">
                <a:solidFill>
                  <a:srgbClr val="F84A4F"/>
                </a:solidFill>
                <a:latin typeface="Calibri Light" panose="020F0302020204030204" pitchFamily="34" charset="0"/>
              </a:rPr>
              <a:t>     mais…</a:t>
            </a:r>
          </a:p>
        </p:txBody>
      </p:sp>
    </p:spTree>
    <p:extLst>
      <p:ext uri="{BB962C8B-B14F-4D97-AF65-F5344CB8AC3E}">
        <p14:creationId xmlns:p14="http://schemas.microsoft.com/office/powerpoint/2010/main" val="2659522873"/>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Mesures en matière d’enregistrement</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10472"/>
            <a:ext cx="10515600" cy="4351338"/>
          </a:xfrm>
        </p:spPr>
        <p:txBody>
          <a:bodyPr>
            <a:noAutofit/>
          </a:bodyPr>
          <a:lstStyle/>
          <a:p>
            <a:r>
              <a:rPr lang="fr-FR" sz="2000" b="1" dirty="0"/>
              <a:t>Suppression des formalités d’enregistrement de certains actes</a:t>
            </a:r>
          </a:p>
          <a:p>
            <a:r>
              <a:rPr lang="fr-FR" sz="2000" dirty="0"/>
              <a:t>La formalité obligatoire d’enregistrement est supprimée pour les actes suivants établis à compter du 1</a:t>
            </a:r>
            <a:r>
              <a:rPr lang="fr-FR" sz="2000" baseline="30000" dirty="0"/>
              <a:t>er</a:t>
            </a:r>
            <a:r>
              <a:rPr lang="fr-FR" sz="2000" dirty="0"/>
              <a:t> janvier 2020 :</a:t>
            </a:r>
          </a:p>
          <a:p>
            <a:pPr marL="1143000" lvl="1" indent="-457200"/>
            <a:r>
              <a:rPr lang="fr-FR" sz="2000" dirty="0"/>
              <a:t>Prorogation de société</a:t>
            </a:r>
          </a:p>
          <a:p>
            <a:pPr marL="1143000" lvl="1" indent="-457200"/>
            <a:r>
              <a:rPr lang="fr-FR" sz="2000" dirty="0"/>
              <a:t>Dissolution de société</a:t>
            </a:r>
          </a:p>
          <a:p>
            <a:pPr marL="1143000" lvl="1" indent="-457200"/>
            <a:r>
              <a:rPr lang="fr-FR" sz="2000" dirty="0"/>
              <a:t>Acceptation ou répudiation de succession, legs ou communautés</a:t>
            </a:r>
          </a:p>
          <a:p>
            <a:pPr marL="1143000" lvl="1" indent="-457200"/>
            <a:r>
              <a:rPr lang="fr-FR" sz="2000" dirty="0"/>
              <a:t>Certificat de propriété</a:t>
            </a:r>
          </a:p>
          <a:p>
            <a:pPr marL="1143000" lvl="1" indent="-457200"/>
            <a:r>
              <a:rPr lang="fr-FR" sz="2000" dirty="0"/>
              <a:t>Inventaire de meubles (ne concerne pas les actes notariés)</a:t>
            </a:r>
          </a:p>
          <a:p>
            <a:pPr marL="1143000" lvl="1" indent="-457200"/>
            <a:r>
              <a:rPr lang="fr-FR" sz="2000" dirty="0"/>
              <a:t>Procès-verbaux d’adjudication de meubles</a:t>
            </a:r>
          </a:p>
          <a:p>
            <a:pPr marL="1143000" lvl="1" indent="-457200"/>
            <a:r>
              <a:rPr lang="fr-FR" sz="2000" dirty="0"/>
              <a:t>Testaments déposés chez les notaires</a:t>
            </a:r>
          </a:p>
          <a:p>
            <a:pPr marL="1143000" lvl="1" indent="-457200"/>
            <a:r>
              <a:rPr lang="fr-FR" sz="2000" dirty="0"/>
              <a:t>Concessions perpétuelles dans les cimetières</a:t>
            </a:r>
          </a:p>
          <a:p>
            <a:pPr marL="88900" lvl="1" indent="0">
              <a:buNone/>
              <a:tabLst>
                <a:tab pos="179388" algn="l"/>
              </a:tabLst>
            </a:pPr>
            <a:endParaRPr lang="fr-FR" sz="2000" dirty="0"/>
          </a:p>
          <a:p>
            <a:pPr marL="88900" lvl="1" indent="0">
              <a:buNone/>
              <a:tabLst>
                <a:tab pos="179388" algn="l"/>
              </a:tabLst>
            </a:pPr>
            <a:r>
              <a:rPr lang="fr-FR" sz="2000" b="1" dirty="0"/>
              <a:t>Attention  : la formalité </a:t>
            </a:r>
            <a:r>
              <a:rPr lang="fr-FR" sz="2000" b="1" u="sng" dirty="0"/>
              <a:t>n’est plus obligatoire</a:t>
            </a:r>
            <a:r>
              <a:rPr lang="fr-FR" sz="2000" b="1" dirty="0"/>
              <a:t> mais elle demeure possible</a:t>
            </a:r>
          </a:p>
        </p:txBody>
      </p:sp>
    </p:spTree>
    <p:extLst>
      <p:ext uri="{BB962C8B-B14F-4D97-AF65-F5344CB8AC3E}">
        <p14:creationId xmlns:p14="http://schemas.microsoft.com/office/powerpoint/2010/main" val="27161328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Mesures en matière d’enregistrement</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90688"/>
            <a:ext cx="10515600" cy="4351338"/>
          </a:xfrm>
        </p:spPr>
        <p:txBody>
          <a:bodyPr>
            <a:noAutofit/>
          </a:bodyPr>
          <a:lstStyle/>
          <a:p>
            <a:r>
              <a:rPr lang="fr-FR" sz="2000" dirty="0"/>
              <a:t>Suppression du droit fixe d’enregistrement de certains actes</a:t>
            </a:r>
          </a:p>
          <a:p>
            <a:r>
              <a:rPr lang="fr-FR" sz="2000" dirty="0"/>
              <a:t>Le </a:t>
            </a:r>
            <a:r>
              <a:rPr lang="fr-FR" sz="2000" b="1" dirty="0"/>
              <a:t>droit fixe de 125 € est supprimé </a:t>
            </a:r>
            <a:r>
              <a:rPr lang="fr-FR" sz="2000" dirty="0"/>
              <a:t>sur les actes suivants établis à compter du 1</a:t>
            </a:r>
            <a:r>
              <a:rPr lang="fr-FR" sz="2000" baseline="30000" dirty="0"/>
              <a:t>er</a:t>
            </a:r>
            <a:r>
              <a:rPr lang="fr-FR" sz="2000" dirty="0"/>
              <a:t> janvier 2020 :</a:t>
            </a:r>
          </a:p>
          <a:p>
            <a:endParaRPr lang="fr-FR" sz="2000" dirty="0"/>
          </a:p>
          <a:p>
            <a:pPr marL="1028700" lvl="1" indent="-342900"/>
            <a:r>
              <a:rPr lang="fr-FR" sz="2000" dirty="0"/>
              <a:t>Contrats de mariage</a:t>
            </a:r>
          </a:p>
          <a:p>
            <a:pPr marL="1028700" lvl="1" indent="-342900"/>
            <a:r>
              <a:rPr lang="fr-FR" sz="2000" dirty="0"/>
              <a:t>Acceptations/renonciations pures et simples de successions ou legs</a:t>
            </a:r>
          </a:p>
          <a:p>
            <a:pPr marL="1028700" lvl="1" indent="-342900"/>
            <a:r>
              <a:rPr lang="fr-FR" sz="2000" dirty="0"/>
              <a:t>Certificats de propriété</a:t>
            </a:r>
          </a:p>
          <a:p>
            <a:pPr marL="1028700" lvl="1" indent="-342900"/>
            <a:r>
              <a:rPr lang="fr-FR" sz="2000" dirty="0"/>
              <a:t>Inventaires de meubles, objets mobiliers, titres et papiers</a:t>
            </a:r>
          </a:p>
          <a:p>
            <a:pPr marL="1028700" lvl="1" indent="-342900"/>
            <a:r>
              <a:rPr lang="fr-FR" sz="2000" dirty="0"/>
              <a:t>Clôtures d’inventaire</a:t>
            </a:r>
          </a:p>
          <a:p>
            <a:pPr marL="1028700" lvl="1" indent="-342900"/>
            <a:r>
              <a:rPr lang="fr-FR" sz="2000" dirty="0"/>
              <a:t>Prisée de meubles</a:t>
            </a:r>
          </a:p>
          <a:p>
            <a:pPr marL="1028700" lvl="1" indent="-342900"/>
            <a:r>
              <a:rPr lang="fr-FR" sz="2000" dirty="0"/>
              <a:t>testaments et libéralités à cause de mort</a:t>
            </a:r>
          </a:p>
          <a:p>
            <a:pPr marL="0" lvl="1" indent="0">
              <a:buNone/>
            </a:pPr>
            <a:endParaRPr lang="fr-FR" sz="2000" dirty="0"/>
          </a:p>
          <a:p>
            <a:pPr marL="0" lvl="1" indent="0">
              <a:buNone/>
            </a:pPr>
            <a:r>
              <a:rPr lang="fr-FR" sz="2000" dirty="0"/>
              <a:t>Attention  : la formalité d’enregistrement (éventuellement sur état pour certains actes notariés) demeure obligatoire.</a:t>
            </a:r>
          </a:p>
        </p:txBody>
      </p:sp>
    </p:spTree>
    <p:extLst>
      <p:ext uri="{BB962C8B-B14F-4D97-AF65-F5344CB8AC3E}">
        <p14:creationId xmlns:p14="http://schemas.microsoft.com/office/powerpoint/2010/main" val="14931102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838200" y="365125"/>
            <a:ext cx="10515600" cy="1325563"/>
          </a:xfrm>
        </p:spPr>
        <p:txBody>
          <a:bodyPr/>
          <a:lstStyle/>
          <a:p>
            <a:r>
              <a:rPr lang="fr-FR" dirty="0"/>
              <a:t>Suppression de la taxe « Apparu »</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a:bodyPr>
          <a:lstStyle/>
          <a:p>
            <a:r>
              <a:rPr lang="fr-FR" sz="2400" dirty="0"/>
              <a:t>Taxe annuelle sur les loyers élevés des logements de petite surface, instaurée par la loi de finances pour 2012,  perçue au titre de logements situés dans des zones géographiques se caractérisant par un déséquilibre particulièrement important entre l’offre et la demande de logements, donnés en location nue ou meublée pour une durée minimale de neuf mois et dont la </a:t>
            </a:r>
            <a:r>
              <a:rPr lang="fr-FR" sz="2400" b="1" dirty="0"/>
              <a:t>surface habitable est inférieure ou égale à 14 mètres carrés</a:t>
            </a:r>
            <a:r>
              <a:rPr lang="fr-FR" sz="2400" dirty="0"/>
              <a:t>, lorsque le montant du loyer mensuel, charges non comprises, des logements concernés excède un certain montant fixé par décret.</a:t>
            </a:r>
          </a:p>
          <a:p>
            <a:endParaRPr lang="fr-FR" sz="2400" dirty="0"/>
          </a:p>
          <a:p>
            <a:r>
              <a:rPr lang="fr-FR" sz="2400" b="1" dirty="0"/>
              <a:t>Cette taxe est purement et simplement supprimée à compter du 1</a:t>
            </a:r>
            <a:r>
              <a:rPr lang="fr-FR" sz="2400" b="1" baseline="30000" dirty="0"/>
              <a:t>er</a:t>
            </a:r>
            <a:r>
              <a:rPr lang="fr-FR" sz="2400" b="1" dirty="0"/>
              <a:t> janvier 2020</a:t>
            </a:r>
          </a:p>
        </p:txBody>
      </p:sp>
    </p:spTree>
    <p:extLst>
      <p:ext uri="{BB962C8B-B14F-4D97-AF65-F5344CB8AC3E}">
        <p14:creationId xmlns:p14="http://schemas.microsoft.com/office/powerpoint/2010/main" val="31159614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r>
              <a:rPr lang="fr-FR" b="1" dirty="0">
                <a:latin typeface="+mn-lt"/>
                <a:cs typeface="Calibri" panose="020F0502020204030204" pitchFamily="34" charset="0"/>
              </a:rPr>
              <a:t>D. </a:t>
            </a:r>
            <a:r>
              <a:rPr lang="fr-FR" b="1" dirty="0">
                <a:latin typeface="+mn-lt"/>
                <a:cs typeface="Calibri Light" panose="020F0302020204030204" pitchFamily="34" charset="0"/>
              </a:rPr>
              <a:t>Jurisprudences à retenir</a:t>
            </a:r>
          </a:p>
        </p:txBody>
      </p:sp>
      <p:sp>
        <p:nvSpPr>
          <p:cNvPr id="6" name="Espace réservé du contenu 2">
            <a:extLst>
              <a:ext uri="{FF2B5EF4-FFF2-40B4-BE49-F238E27FC236}">
                <a16:creationId xmlns:a16="http://schemas.microsoft.com/office/drawing/2014/main" xmlns="" id="{35C4B2D7-242C-5845-B596-D819FAF3F2D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1. </a:t>
            </a:r>
          </a:p>
        </p:txBody>
      </p:sp>
      <p:sp>
        <p:nvSpPr>
          <p:cNvPr id="7" name="ZoneTexte 6">
            <a:extLst>
              <a:ext uri="{FF2B5EF4-FFF2-40B4-BE49-F238E27FC236}">
                <a16:creationId xmlns:a16="http://schemas.microsoft.com/office/drawing/2014/main" xmlns="" id="{7B1AF345-5F48-0A40-A8BB-5ADAC9B1A3C5}"/>
              </a:ext>
            </a:extLst>
          </p:cNvPr>
          <p:cNvSpPr txBox="1"/>
          <p:nvPr/>
        </p:nvSpPr>
        <p:spPr>
          <a:xfrm>
            <a:off x="4127995" y="1522241"/>
            <a:ext cx="3699154"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DES PARTICULIERS</a:t>
            </a:r>
          </a:p>
        </p:txBody>
      </p:sp>
    </p:spTree>
    <p:extLst>
      <p:ext uri="{BB962C8B-B14F-4D97-AF65-F5344CB8AC3E}">
        <p14:creationId xmlns:p14="http://schemas.microsoft.com/office/powerpoint/2010/main" val="40463399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918882" y="365125"/>
            <a:ext cx="10515600" cy="1325563"/>
          </a:xfrm>
        </p:spPr>
        <p:txBody>
          <a:bodyPr/>
          <a:lstStyle/>
          <a:p>
            <a:r>
              <a:rPr lang="fr-FR" dirty="0"/>
              <a:t>Jurisprudences – CJUE – 18 septembre 2019</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90688"/>
            <a:ext cx="10596282" cy="4503924"/>
          </a:xfrm>
        </p:spPr>
        <p:txBody>
          <a:bodyPr>
            <a:noAutofit/>
          </a:bodyPr>
          <a:lstStyle/>
          <a:p>
            <a:r>
              <a:rPr lang="fr-FR" sz="2400" dirty="0"/>
              <a:t>Plus-values sur valeurs mobilières – Report d’imposition -  Décision relative à la conformité du dispositif de report d’imposition tel qu’il résulte de </a:t>
            </a:r>
            <a:r>
              <a:rPr lang="fr-FR" sz="2400" b="1" dirty="0"/>
              <a:t>l’article 150-0 B ter</a:t>
            </a:r>
          </a:p>
          <a:p>
            <a:endParaRPr lang="fr-FR" sz="2400" dirty="0"/>
          </a:p>
          <a:p>
            <a:r>
              <a:rPr lang="fr-FR" sz="2400" dirty="0"/>
              <a:t>CJUE 22 mars 2018  </a:t>
            </a:r>
            <a:r>
              <a:rPr lang="fr-FR" sz="2400" dirty="0" err="1"/>
              <a:t>aff.</a:t>
            </a:r>
            <a:r>
              <a:rPr lang="fr-FR" sz="2400" dirty="0"/>
              <a:t> 327/16 et 421/16, Jacob et Lassus : la CJUE a confirmé la possibilité pour la France de « constater une plus-value » au moment de l’échange de titres.</a:t>
            </a:r>
          </a:p>
          <a:p>
            <a:r>
              <a:rPr lang="fr-FR" sz="2400" dirty="0"/>
              <a:t>CJUE 18 septembre 2019 </a:t>
            </a:r>
            <a:r>
              <a:rPr lang="fr-FR" sz="2400" dirty="0" err="1"/>
              <a:t>aff.</a:t>
            </a:r>
            <a:r>
              <a:rPr lang="fr-FR" sz="2400" dirty="0"/>
              <a:t> 662/18 et 372/18, AQ et DN : l’imposition effective doit être reportée à la date de cession des titres reçus en échange, unique fait générateur au jour duquel il faut se placer pour déterminer les règles fiscales applicables.</a:t>
            </a:r>
          </a:p>
          <a:p>
            <a:r>
              <a:rPr lang="fr-FR" sz="2400" dirty="0"/>
              <a:t>L’unicité absolu du traitement fiscal des deux plus-values est ainsi consacré ce qui remet en question la distinction opérée en droit interne tant par l’administration fiscale que par la jurisprudence.</a:t>
            </a:r>
          </a:p>
        </p:txBody>
      </p:sp>
    </p:spTree>
    <p:extLst>
      <p:ext uri="{BB962C8B-B14F-4D97-AF65-F5344CB8AC3E}">
        <p14:creationId xmlns:p14="http://schemas.microsoft.com/office/powerpoint/2010/main" val="2380279902"/>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918882" y="365125"/>
            <a:ext cx="10515600" cy="1325563"/>
          </a:xfrm>
        </p:spPr>
        <p:txBody>
          <a:bodyPr/>
          <a:lstStyle/>
          <a:p>
            <a:r>
              <a:rPr lang="fr-FR" dirty="0"/>
              <a:t>Jurisprudences – CJUE – 18 septembre 2019</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a:xfrm>
            <a:off x="838200" y="1690688"/>
            <a:ext cx="10596282" cy="4503924"/>
          </a:xfrm>
        </p:spPr>
        <p:txBody>
          <a:bodyPr>
            <a:normAutofit/>
          </a:bodyPr>
          <a:lstStyle/>
          <a:p>
            <a:r>
              <a:rPr lang="fr-FR" sz="2400" dirty="0"/>
              <a:t>Plus-values sur valeurs mobilières – Report d’imposition -  Décision relative à la conformité du dispositif de report d’imposition tel qu’il résulte de </a:t>
            </a:r>
            <a:r>
              <a:rPr lang="fr-FR" sz="2400" b="1" dirty="0"/>
              <a:t>l’article 150-0 B ter</a:t>
            </a:r>
          </a:p>
          <a:p>
            <a:endParaRPr lang="fr-FR" sz="2400" dirty="0"/>
          </a:p>
          <a:p>
            <a:r>
              <a:rPr lang="fr-FR" sz="2400" dirty="0"/>
              <a:t>Conséquences de l’arrêt de la CJUE : </a:t>
            </a:r>
          </a:p>
          <a:p>
            <a:pPr marL="342900" indent="-342900">
              <a:buFont typeface="Arial" panose="020B0604020202020204" pitchFamily="34" charset="0"/>
              <a:buChar char="•"/>
            </a:pPr>
            <a:r>
              <a:rPr lang="fr-FR" sz="2400" dirty="0"/>
              <a:t>réclamations pour les plus-values en report déjà taxées (réclamations possibles directement pour certains; pour d’autres, il faudra attendre une nouvelle décision du Conseil Constitutionnel (saisi en ce sens par le Conseil d’Etat le 19 décembre 2019).</a:t>
            </a:r>
          </a:p>
          <a:p>
            <a:pPr marL="342900" indent="-342900">
              <a:buFont typeface="Arial" panose="020B0604020202020204" pitchFamily="34" charset="0"/>
              <a:buChar char="•"/>
            </a:pPr>
            <a:r>
              <a:rPr lang="fr-FR" sz="2400" dirty="0"/>
              <a:t>Modification prochaine du 150-0-B ter ? Évolution possible vers un seul mécanisme de sursis ?</a:t>
            </a:r>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281535206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918882" y="365125"/>
            <a:ext cx="10515600" cy="1325563"/>
          </a:xfrm>
        </p:spPr>
        <p:txBody>
          <a:bodyPr/>
          <a:lstStyle/>
          <a:p>
            <a:r>
              <a:rPr lang="fr-FR" dirty="0"/>
              <a:t>Jurisprudences – Affaire « </a:t>
            </a:r>
            <a:r>
              <a:rPr lang="fr-FR" dirty="0" err="1"/>
              <a:t>Techmeta</a:t>
            </a:r>
            <a:r>
              <a:rPr lang="fr-FR" dirty="0"/>
              <a:t> »</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a:bodyPr>
          <a:lstStyle/>
          <a:p>
            <a:r>
              <a:rPr lang="fr-FR" sz="2200" b="1" dirty="0"/>
              <a:t>Faits</a:t>
            </a:r>
            <a:r>
              <a:rPr lang="fr-FR" sz="2200" dirty="0"/>
              <a:t> </a:t>
            </a:r>
          </a:p>
          <a:p>
            <a:r>
              <a:rPr lang="fr-FR" sz="2200" dirty="0"/>
              <a:t>Mme B. était usufruitière des titres « </a:t>
            </a:r>
            <a:r>
              <a:rPr lang="fr-FR" sz="2200" dirty="0" err="1"/>
              <a:t>Techmeta</a:t>
            </a:r>
            <a:r>
              <a:rPr lang="fr-FR" sz="2200" dirty="0"/>
              <a:t> » dont la nue-propriété appartenait à la société TP.</a:t>
            </a:r>
          </a:p>
          <a:p>
            <a:r>
              <a:rPr lang="fr-FR" sz="2200" dirty="0"/>
              <a:t>Mai 2006 : par acte sous seing privé, Mme B. fait abandon de son usufruit à la société TP ; l’acte ne comportait pas expressément « l’accord » de la société TP.</a:t>
            </a:r>
          </a:p>
          <a:p>
            <a:r>
              <a:rPr lang="fr-FR" sz="2200" dirty="0"/>
              <a:t>Deux rectification sont engagées par l’administration fiscale :</a:t>
            </a:r>
          </a:p>
          <a:p>
            <a:pPr marL="342900" indent="-342900">
              <a:buFont typeface="Wingdings" panose="05000000000000000000" pitchFamily="2" charset="2"/>
              <a:buChar char="§"/>
            </a:pPr>
            <a:r>
              <a:rPr lang="fr-FR" sz="2200" dirty="0"/>
              <a:t>Impôt sur les sociétés  : abandon d’usufruit entraine un accroissement d’actif net (art. 38,2 du CGI) égal à la valeur de l’usufruit ; </a:t>
            </a:r>
          </a:p>
          <a:p>
            <a:pPr marL="342900" indent="-342900">
              <a:buFont typeface="Wingdings" panose="05000000000000000000" pitchFamily="2" charset="2"/>
              <a:buChar char="§"/>
            </a:pPr>
            <a:r>
              <a:rPr lang="fr-FR" sz="2200" dirty="0"/>
              <a:t>DMTG : pour l’administration, l’acte d’abandon matérialisait une donation (indirecte) au profit de la société TP donc taxation encourue au taux entre non parent de </a:t>
            </a:r>
            <a:r>
              <a:rPr lang="fr-FR" sz="2200" b="1" dirty="0"/>
              <a:t>60 %.</a:t>
            </a:r>
          </a:p>
          <a:p>
            <a:pPr marL="342900" indent="-342900">
              <a:buFont typeface="Wingdings" panose="05000000000000000000" pitchFamily="2" charset="2"/>
              <a:buChar char="§"/>
            </a:pPr>
            <a:endParaRPr lang="fr-FR" sz="2200" dirty="0"/>
          </a:p>
          <a:p>
            <a:endParaRPr lang="fr-FR" sz="2200" dirty="0"/>
          </a:p>
        </p:txBody>
      </p:sp>
    </p:spTree>
    <p:extLst>
      <p:ext uri="{BB962C8B-B14F-4D97-AF65-F5344CB8AC3E}">
        <p14:creationId xmlns:p14="http://schemas.microsoft.com/office/powerpoint/2010/main" val="1026276984"/>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918882" y="365125"/>
            <a:ext cx="10515600" cy="1325563"/>
          </a:xfrm>
        </p:spPr>
        <p:txBody>
          <a:bodyPr/>
          <a:lstStyle/>
          <a:p>
            <a:r>
              <a:rPr lang="fr-FR" dirty="0"/>
              <a:t>Jurisprudences – Affaire « </a:t>
            </a:r>
            <a:r>
              <a:rPr lang="fr-FR" dirty="0" err="1"/>
              <a:t>Techmeta</a:t>
            </a:r>
            <a:r>
              <a:rPr lang="fr-FR" dirty="0"/>
              <a:t> »</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rmAutofit/>
          </a:bodyPr>
          <a:lstStyle/>
          <a:p>
            <a:r>
              <a:rPr lang="fr-FR" sz="2200" b="1" dirty="0"/>
              <a:t>Décisions</a:t>
            </a:r>
          </a:p>
          <a:p>
            <a:endParaRPr lang="fr-FR" sz="2200" dirty="0"/>
          </a:p>
          <a:p>
            <a:r>
              <a:rPr lang="fr-FR" sz="2200" b="1" dirty="0"/>
              <a:t>CE, 14 octobre 2019, n°417095 </a:t>
            </a:r>
          </a:p>
          <a:p>
            <a:pPr algn="just"/>
            <a:r>
              <a:rPr lang="fr-FR" sz="2200" dirty="0"/>
              <a:t>« </a:t>
            </a:r>
            <a:r>
              <a:rPr lang="fr-FR" sz="2200" i="1" dirty="0"/>
              <a:t>la renonciation de l’usufruitier à son droit de jouissance qui entraîne la reconstitution de la pleine propriété de ce bien entre les mains du nu-propriétaire avant le terme normal de l’usufruit, c’est-à-dire avant la mort de l’usufruitier ou l’expiration du temps pour lequel il a été accordé, se traduit par </a:t>
            </a:r>
            <a:r>
              <a:rPr lang="fr-FR" sz="2200" b="1" i="1" dirty="0"/>
              <a:t>l’acquisition de droits nouveaux </a:t>
            </a:r>
            <a:r>
              <a:rPr lang="fr-FR" sz="2200" i="1" dirty="0"/>
              <a:t>par</a:t>
            </a:r>
            <a:r>
              <a:rPr lang="fr-FR" sz="2200" b="1" i="1" dirty="0"/>
              <a:t> </a:t>
            </a:r>
            <a:r>
              <a:rPr lang="fr-FR" sz="2200" i="1" dirty="0"/>
              <a:t>le nu-propriétaire et donc par un accroissement de l’actif de l’entreprise</a:t>
            </a:r>
            <a:r>
              <a:rPr lang="fr-FR" sz="2200" dirty="0"/>
              <a:t> (...)</a:t>
            </a:r>
          </a:p>
          <a:p>
            <a:r>
              <a:rPr lang="fr-FR" sz="2200" i="1" dirty="0"/>
              <a:t>TP. a acquis des droits nouveaux qui ont entraîné, dès lors que la société ne se prévaut d’aucun autre élément, une </a:t>
            </a:r>
            <a:r>
              <a:rPr lang="fr-FR" sz="2200" b="1" i="1" dirty="0"/>
              <a:t>augmentation de son actif net, constitutif d’un bénéfice imposable</a:t>
            </a:r>
            <a:r>
              <a:rPr lang="fr-FR" sz="2200" i="1" dirty="0"/>
              <a:t>. »</a:t>
            </a:r>
          </a:p>
        </p:txBody>
      </p:sp>
    </p:spTree>
    <p:extLst>
      <p:ext uri="{BB962C8B-B14F-4D97-AF65-F5344CB8AC3E}">
        <p14:creationId xmlns:p14="http://schemas.microsoft.com/office/powerpoint/2010/main" val="2204751193"/>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78A823-D4BA-0541-990F-1512A7D86DF3}"/>
              </a:ext>
            </a:extLst>
          </p:cNvPr>
          <p:cNvSpPr>
            <a:spLocks noGrp="1"/>
          </p:cNvSpPr>
          <p:nvPr>
            <p:ph type="title"/>
          </p:nvPr>
        </p:nvSpPr>
        <p:spPr>
          <a:xfrm>
            <a:off x="918882" y="365125"/>
            <a:ext cx="10515600" cy="1325563"/>
          </a:xfrm>
        </p:spPr>
        <p:txBody>
          <a:bodyPr/>
          <a:lstStyle/>
          <a:p>
            <a:r>
              <a:rPr lang="fr-FR" dirty="0"/>
              <a:t>Jurisprudences – Affaire « </a:t>
            </a:r>
            <a:r>
              <a:rPr lang="fr-FR" dirty="0" err="1"/>
              <a:t>Techmeta</a:t>
            </a:r>
            <a:r>
              <a:rPr lang="fr-FR" dirty="0"/>
              <a:t> »</a:t>
            </a:r>
          </a:p>
        </p:txBody>
      </p:sp>
      <p:sp>
        <p:nvSpPr>
          <p:cNvPr id="3" name="Espace réservé du contenu 2">
            <a:extLst>
              <a:ext uri="{FF2B5EF4-FFF2-40B4-BE49-F238E27FC236}">
                <a16:creationId xmlns:a16="http://schemas.microsoft.com/office/drawing/2014/main" xmlns="" id="{63C9B932-FD92-DD4A-BD80-68D6FD253BE1}"/>
              </a:ext>
            </a:extLst>
          </p:cNvPr>
          <p:cNvSpPr>
            <a:spLocks noGrp="1"/>
          </p:cNvSpPr>
          <p:nvPr>
            <p:ph idx="1"/>
          </p:nvPr>
        </p:nvSpPr>
        <p:spPr/>
        <p:txBody>
          <a:bodyPr>
            <a:noAutofit/>
          </a:bodyPr>
          <a:lstStyle/>
          <a:p>
            <a:r>
              <a:rPr lang="fr-FR" sz="2200" b="1" dirty="0"/>
              <a:t>Décisions</a:t>
            </a:r>
          </a:p>
          <a:p>
            <a:endParaRPr lang="fr-FR" sz="2200" dirty="0"/>
          </a:p>
          <a:p>
            <a:r>
              <a:rPr lang="fr-FR" sz="2200" b="1" dirty="0" err="1"/>
              <a:t>Cass</a:t>
            </a:r>
            <a:r>
              <a:rPr lang="fr-FR" sz="2200" b="1" dirty="0"/>
              <a:t>. Com., 10 avril 2019, n°17-19.733 </a:t>
            </a:r>
          </a:p>
          <a:p>
            <a:r>
              <a:rPr lang="fr-FR" sz="2200" dirty="0"/>
              <a:t>« l'usufruit dont Mme T... a fait l'abandon sans contrepartie </a:t>
            </a:r>
            <a:r>
              <a:rPr lang="fr-FR" sz="2200" b="1" dirty="0"/>
              <a:t>n'était pas dépourvu de valeur</a:t>
            </a:r>
            <a:r>
              <a:rPr lang="fr-FR" sz="2200" dirty="0"/>
              <a:t>, que cet abandon la privait de tout pouvoir de décision au sein de la société et que, s'il profitait aux associés en leur permettant de céder leurs actions, la société l'avait immédiatement accepté et avait perçu les dividendes lui revenant dès leur mise en distribution ; (...)  Mme T... </a:t>
            </a:r>
            <a:r>
              <a:rPr lang="fr-FR" sz="2200" b="1" dirty="0"/>
              <a:t>entendait gratifier la société </a:t>
            </a:r>
            <a:r>
              <a:rPr lang="fr-FR" sz="2200" dirty="0"/>
              <a:t>en accroissant la valeur de ses actions et ses biens dès lors que cette dernière était la bénéficiaire de la donation intervenue en sa faveur et non les enfants de Mme T..., </a:t>
            </a:r>
          </a:p>
          <a:p>
            <a:r>
              <a:rPr lang="fr-FR" sz="2200" dirty="0"/>
              <a:t>(...) la perception de ces fruits valait acceptation rétroactive et implicite de la donation »</a:t>
            </a:r>
          </a:p>
          <a:p>
            <a:r>
              <a:rPr lang="fr-FR" sz="2200" b="1" dirty="0"/>
              <a:t>Arrêt inédit en ce qu’il reconnait la qualité de donataire à la société (donc DMTG à 60 %) et non aux associés (ce qui aurait permis l’application du barème progressif en ligne directe).</a:t>
            </a:r>
          </a:p>
        </p:txBody>
      </p:sp>
    </p:spTree>
    <p:extLst>
      <p:ext uri="{BB962C8B-B14F-4D97-AF65-F5344CB8AC3E}">
        <p14:creationId xmlns:p14="http://schemas.microsoft.com/office/powerpoint/2010/main" val="1564848995"/>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xmlns="" id="{2E04AD3A-A41D-CD48-8A46-27A2032FE15B}"/>
              </a:ext>
            </a:extLst>
          </p:cNvPr>
          <p:cNvSpPr txBox="1">
            <a:spLocks/>
          </p:cNvSpPr>
          <p:nvPr/>
        </p:nvSpPr>
        <p:spPr>
          <a:xfrm>
            <a:off x="1521943" y="282985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solidFill>
                  <a:schemeClr val="bg1"/>
                </a:solidFill>
              </a:rPr>
              <a:t>2. </a:t>
            </a:r>
            <a:endParaRPr lang="fr-FR" sz="5400" dirty="0">
              <a:solidFill>
                <a:schemeClr val="bg1"/>
              </a:solidFill>
            </a:endParaRPr>
          </a:p>
        </p:txBody>
      </p:sp>
      <p:sp>
        <p:nvSpPr>
          <p:cNvPr id="6" name="ZoneTexte 5">
            <a:extLst>
              <a:ext uri="{FF2B5EF4-FFF2-40B4-BE49-F238E27FC236}">
                <a16:creationId xmlns:a16="http://schemas.microsoft.com/office/drawing/2014/main" xmlns="" id="{0A1C2EB4-95D7-EE45-A66C-1E9A238256E3}"/>
              </a:ext>
            </a:extLst>
          </p:cNvPr>
          <p:cNvSpPr txBox="1"/>
          <p:nvPr/>
        </p:nvSpPr>
        <p:spPr>
          <a:xfrm>
            <a:off x="2173317" y="3024006"/>
            <a:ext cx="5887253" cy="1077218"/>
          </a:xfrm>
          <a:prstGeom prst="rect">
            <a:avLst/>
          </a:prstGeom>
          <a:noFill/>
        </p:spPr>
        <p:txBody>
          <a:bodyPr wrap="square" rtlCol="0">
            <a:spAutoFit/>
          </a:bodyPr>
          <a:lstStyle/>
          <a:p>
            <a:r>
              <a:rPr lang="fr-FR" sz="3200" dirty="0">
                <a:solidFill>
                  <a:schemeClr val="bg1"/>
                </a:solidFill>
              </a:rPr>
              <a:t>FISCALITÉ </a:t>
            </a:r>
            <a:r>
              <a:rPr lang="fr-FR" sz="3200" dirty="0" smtClean="0">
                <a:solidFill>
                  <a:schemeClr val="bg1"/>
                </a:solidFill>
              </a:rPr>
              <a:t>DE L’ENTREPRISE</a:t>
            </a:r>
          </a:p>
          <a:p>
            <a:r>
              <a:rPr lang="fr-FR" sz="3200" dirty="0" smtClean="0">
                <a:solidFill>
                  <a:schemeClr val="bg1"/>
                </a:solidFill>
              </a:rPr>
              <a:t>Arielle NOWAK, expert-comptable</a:t>
            </a:r>
            <a:endParaRPr lang="fr-FR" sz="3200" dirty="0">
              <a:solidFill>
                <a:schemeClr val="bg1"/>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705" y="5560641"/>
            <a:ext cx="1110063" cy="110439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41" y="5875305"/>
            <a:ext cx="2803348" cy="559258"/>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9014" t="11251" r="17685" b="15701"/>
          <a:stretch/>
        </p:blipFill>
        <p:spPr>
          <a:xfrm>
            <a:off x="8033045" y="5377891"/>
            <a:ext cx="1418603" cy="1329243"/>
          </a:xfrm>
          <a:prstGeom prst="rect">
            <a:avLst/>
          </a:prstGeom>
        </p:spPr>
      </p:pic>
    </p:spTree>
    <p:extLst>
      <p:ext uri="{BB962C8B-B14F-4D97-AF65-F5344CB8AC3E}">
        <p14:creationId xmlns:p14="http://schemas.microsoft.com/office/powerpoint/2010/main" val="212313066"/>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9929C3-EA70-084C-9378-241D3C4B5125}"/>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pPr marL="457200" indent="-457200">
              <a:buAutoNum type="alphaUcPeriod"/>
            </a:pPr>
            <a:r>
              <a:rPr lang="fr-FR" sz="3200" b="1" dirty="0">
                <a:latin typeface="+mn-lt"/>
              </a:rPr>
              <a:t> Impôts sur les revenus : </a:t>
            </a:r>
          </a:p>
          <a:p>
            <a:r>
              <a:rPr lang="fr-FR" sz="3200" b="1" dirty="0">
                <a:latin typeface="+mn-lt"/>
              </a:rPr>
              <a:t>     des ajustements à la marge</a:t>
            </a:r>
          </a:p>
        </p:txBody>
      </p:sp>
      <p:sp>
        <p:nvSpPr>
          <p:cNvPr id="3" name="Espace réservé du contenu 2">
            <a:extLst>
              <a:ext uri="{FF2B5EF4-FFF2-40B4-BE49-F238E27FC236}">
                <a16:creationId xmlns:a16="http://schemas.microsoft.com/office/drawing/2014/main" xmlns="" id="{6C3F280E-84F5-C141-ABF5-7126D1FE5F14}"/>
              </a:ext>
            </a:extLst>
          </p:cNvPr>
          <p:cNvSpPr txBox="1">
            <a:spLocks/>
          </p:cNvSpPr>
          <p:nvPr/>
        </p:nvSpPr>
        <p:spPr>
          <a:xfrm>
            <a:off x="838200" y="2218915"/>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Calibri Light" panose="020F0302020204030204" pitchFamily="34" charset="0"/>
              </a:rPr>
              <a:t>Impôts sur le revenu, calcul, barème, PAS</a:t>
            </a:r>
          </a:p>
          <a:p>
            <a:r>
              <a:rPr lang="fr-FR" dirty="0">
                <a:latin typeface="Calibri Light" panose="020F0302020204030204" pitchFamily="34" charset="0"/>
              </a:rPr>
              <a:t>Domiciliation fiscale en France des dirigeants de grandes entreprises</a:t>
            </a:r>
          </a:p>
          <a:p>
            <a:r>
              <a:rPr lang="fr-FR" dirty="0">
                <a:latin typeface="Calibri Light" panose="020F0302020204030204" pitchFamily="34" charset="0"/>
              </a:rPr>
              <a:t>Réduction et crédits d’impôts : CITE, CIMR …</a:t>
            </a:r>
          </a:p>
          <a:p>
            <a:r>
              <a:rPr lang="fr-FR" dirty="0">
                <a:latin typeface="Calibri Light" panose="020F0302020204030204" pitchFamily="34" charset="0"/>
              </a:rPr>
              <a:t>Plus-values des particuliers</a:t>
            </a:r>
          </a:p>
          <a:p>
            <a:r>
              <a:rPr lang="fr-FR" dirty="0">
                <a:latin typeface="Calibri Light" panose="020F0302020204030204" pitchFamily="34" charset="0"/>
              </a:rPr>
              <a:t>Revenus mobiliers</a:t>
            </a:r>
          </a:p>
          <a:p>
            <a:endParaRPr lang="fr-FR" dirty="0">
              <a:latin typeface="Calibri Light" panose="020F0302020204030204" pitchFamily="34" charset="0"/>
            </a:endParaRPr>
          </a:p>
        </p:txBody>
      </p:sp>
    </p:spTree>
    <p:extLst>
      <p:ext uri="{BB962C8B-B14F-4D97-AF65-F5344CB8AC3E}">
        <p14:creationId xmlns:p14="http://schemas.microsoft.com/office/powerpoint/2010/main" val="2826589950"/>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pPr algn="ctr"/>
            <a:r>
              <a:rPr lang="fr-FR" dirty="0" smtClean="0">
                <a:latin typeface="Calibri" panose="020F0502020204030204" pitchFamily="34" charset="0"/>
                <a:cs typeface="Calibri" panose="020F0502020204030204" pitchFamily="34" charset="0"/>
              </a:rPr>
              <a:t>A. BIC / BNC / IS</a:t>
            </a:r>
            <a:endParaRPr lang="fr-FR" dirty="0">
              <a:cs typeface="Calibri Light" panose="020F0302020204030204" pitchFamily="34" charset="0"/>
            </a:endParaRPr>
          </a:p>
        </p:txBody>
      </p:sp>
      <p:sp>
        <p:nvSpPr>
          <p:cNvPr id="7" name="Espace réservé du contenu 2">
            <a:extLst>
              <a:ext uri="{FF2B5EF4-FFF2-40B4-BE49-F238E27FC236}">
                <a16:creationId xmlns:a16="http://schemas.microsoft.com/office/drawing/2014/main" xmlns="" id="{50F5FB0D-7E86-0C43-85D7-874D955C42F0}"/>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2</a:t>
            </a:r>
            <a:r>
              <a:rPr lang="fr-FR" sz="4000" dirty="0" smtClean="0">
                <a:solidFill>
                  <a:schemeClr val="bg1"/>
                </a:solidFill>
                <a:latin typeface="Avenir Medium" panose="02000503020000020003" pitchFamily="2" charset="0"/>
              </a:rPr>
              <a:t>. </a:t>
            </a:r>
            <a:endParaRPr lang="fr-FR" sz="4000" dirty="0">
              <a:solidFill>
                <a:schemeClr val="bg1"/>
              </a:solidFill>
              <a:latin typeface="Avenir Medium" panose="02000503020000020003" pitchFamily="2" charset="0"/>
            </a:endParaRPr>
          </a:p>
        </p:txBody>
      </p:sp>
      <p:sp>
        <p:nvSpPr>
          <p:cNvPr id="8" name="ZoneTexte 7">
            <a:extLst>
              <a:ext uri="{FF2B5EF4-FFF2-40B4-BE49-F238E27FC236}">
                <a16:creationId xmlns:a16="http://schemas.microsoft.com/office/drawing/2014/main" xmlns="" id="{78A28D96-CEA3-0A47-9A3F-B6772962DF53}"/>
              </a:ext>
            </a:extLst>
          </p:cNvPr>
          <p:cNvSpPr txBox="1"/>
          <p:nvPr/>
        </p:nvSpPr>
        <p:spPr>
          <a:xfrm>
            <a:off x="4127995" y="1522241"/>
            <a:ext cx="3498073"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a:t>
            </a:r>
            <a:r>
              <a:rPr lang="fr-FR" sz="2400" dirty="0" smtClean="0">
                <a:solidFill>
                  <a:schemeClr val="bg1"/>
                </a:solidFill>
                <a:latin typeface="Calibri Light" panose="020F0302020204030204" pitchFamily="34" charset="0"/>
              </a:rPr>
              <a:t>DE l’ENTREPRISE</a:t>
            </a:r>
            <a:endParaRPr lang="fr-FR" sz="24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422907223"/>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Espace réservé du contenu 16"/>
          <p:cNvSpPr>
            <a:spLocks noGrp="1"/>
          </p:cNvSpPr>
          <p:nvPr>
            <p:ph idx="1"/>
          </p:nvPr>
        </p:nvSpPr>
        <p:spPr>
          <a:xfrm>
            <a:off x="296227" y="1412776"/>
            <a:ext cx="10382323" cy="5184576"/>
          </a:xfrm>
          <a:noFill/>
        </p:spPr>
        <p:txBody>
          <a:bodyPr/>
          <a:lstStyle/>
          <a:p>
            <a:pPr eaLnBrk="1" hangingPunct="1"/>
            <a:r>
              <a:rPr lang="fr-FR" sz="2000" b="1" u="sng" dirty="0">
                <a:solidFill>
                  <a:schemeClr val="tx2"/>
                </a:solidFill>
              </a:rPr>
              <a:t>Rappel LDF 2018 : taux d’IS ramené progressivement à 25 %</a:t>
            </a:r>
          </a:p>
          <a:p>
            <a:pPr eaLnBrk="1" hangingPunct="1"/>
            <a:endParaRPr lang="fr-FR" sz="2000" b="1" u="sng" dirty="0">
              <a:solidFill>
                <a:schemeClr val="tx2"/>
              </a:solidFill>
            </a:endParaRPr>
          </a:p>
          <a:p>
            <a:pPr eaLnBrk="1" hangingPunct="1"/>
            <a:endParaRPr lang="fr-FR" sz="2000" b="1" u="sng" dirty="0">
              <a:solidFill>
                <a:schemeClr val="tx2"/>
              </a:solidFill>
            </a:endParaRPr>
          </a:p>
          <a:p>
            <a:pPr eaLnBrk="1" hangingPunct="1"/>
            <a:endParaRPr lang="fr-FR" sz="2000" b="1" u="sng" dirty="0">
              <a:solidFill>
                <a:schemeClr val="tx2"/>
              </a:solidFill>
            </a:endParaRPr>
          </a:p>
          <a:p>
            <a:pPr marL="0" indent="0" eaLnBrk="1" hangingPunct="1">
              <a:buNone/>
            </a:pPr>
            <a:endParaRPr lang="fr-FR" sz="2000" b="1" u="sng" dirty="0">
              <a:solidFill>
                <a:schemeClr val="tx2"/>
              </a:solidFill>
            </a:endParaRPr>
          </a:p>
          <a:p>
            <a:pPr marL="0" indent="0" eaLnBrk="1" hangingPunct="1">
              <a:buNone/>
            </a:pPr>
            <a:endParaRPr lang="fr-FR" sz="2000" b="1" u="sng" dirty="0">
              <a:solidFill>
                <a:schemeClr val="tx2"/>
              </a:solidFill>
            </a:endParaRPr>
          </a:p>
          <a:p>
            <a:pPr eaLnBrk="1" hangingPunct="1"/>
            <a:r>
              <a:rPr lang="fr-FR" sz="2000" b="1" u="sng" dirty="0">
                <a:solidFill>
                  <a:schemeClr val="tx2"/>
                </a:solidFill>
              </a:rPr>
              <a:t>LDF 2020 : décalage de la baisse du taux d’IS</a:t>
            </a:r>
            <a:endParaRPr lang="fr-FR" sz="1900" b="1" u="sng" dirty="0">
              <a:solidFill>
                <a:schemeClr val="tx1"/>
              </a:solidFill>
            </a:endParaRPr>
          </a:p>
        </p:txBody>
      </p:sp>
      <p:sp>
        <p:nvSpPr>
          <p:cNvPr id="6" name="Rectangle 2"/>
          <p:cNvSpPr>
            <a:spLocks noGrp="1" noChangeArrowheads="1"/>
          </p:cNvSpPr>
          <p:nvPr>
            <p:ph type="title"/>
          </p:nvPr>
        </p:nvSpPr>
        <p:spPr>
          <a:xfrm>
            <a:off x="296227" y="476672"/>
            <a:ext cx="986472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algn="ctr" eaLnBrk="1" hangingPunct="1"/>
            <a:r>
              <a:rPr lang="fr-FR" spc="-150" dirty="0" smtClean="0"/>
              <a:t>BIC / BNC / IS</a:t>
            </a:r>
            <a:endParaRPr lang="fr-FR" spc="-150" dirty="0"/>
          </a:p>
        </p:txBody>
      </p:sp>
      <p:pic>
        <p:nvPicPr>
          <p:cNvPr id="5" name="table">
            <a:extLst>
              <a:ext uri="{FF2B5EF4-FFF2-40B4-BE49-F238E27FC236}">
                <a16:creationId xmlns="" xmlns:a16="http://schemas.microsoft.com/office/drawing/2014/main" id="{11592F10-5342-45E6-8565-F9AEA6758219}"/>
              </a:ext>
            </a:extLst>
          </p:cNvPr>
          <p:cNvPicPr>
            <a:picLocks noChangeAspect="1"/>
          </p:cNvPicPr>
          <p:nvPr/>
        </p:nvPicPr>
        <p:blipFill>
          <a:blip r:embed="rId3"/>
          <a:stretch>
            <a:fillRect/>
          </a:stretch>
        </p:blipFill>
        <p:spPr>
          <a:xfrm>
            <a:off x="721439" y="4293096"/>
            <a:ext cx="9531899" cy="1584176"/>
          </a:xfrm>
          <a:prstGeom prst="rect">
            <a:avLst/>
          </a:prstGeom>
        </p:spPr>
      </p:pic>
      <p:pic>
        <p:nvPicPr>
          <p:cNvPr id="7" name="table">
            <a:extLst>
              <a:ext uri="{FF2B5EF4-FFF2-40B4-BE49-F238E27FC236}">
                <a16:creationId xmlns="" xmlns:a16="http://schemas.microsoft.com/office/drawing/2014/main" id="{99741868-C11C-4BD2-8521-B4A3E2B56EFB}"/>
              </a:ext>
            </a:extLst>
          </p:cNvPr>
          <p:cNvPicPr>
            <a:picLocks noChangeAspect="1"/>
          </p:cNvPicPr>
          <p:nvPr/>
        </p:nvPicPr>
        <p:blipFill>
          <a:blip r:embed="rId4"/>
          <a:stretch>
            <a:fillRect/>
          </a:stretch>
        </p:blipFill>
        <p:spPr>
          <a:xfrm>
            <a:off x="719546" y="1988840"/>
            <a:ext cx="9531899" cy="1299902"/>
          </a:xfrm>
          <a:prstGeom prst="rect">
            <a:avLst/>
          </a:prstGeom>
        </p:spPr>
      </p:pic>
    </p:spTree>
    <p:extLst>
      <p:ext uri="{BB962C8B-B14F-4D97-AF65-F5344CB8AC3E}">
        <p14:creationId xmlns:p14="http://schemas.microsoft.com/office/powerpoint/2010/main" val="3231619755"/>
      </p:ext>
    </p:extLst>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491192" y="1621663"/>
            <a:ext cx="10037004" cy="5760640"/>
          </a:xfrm>
          <a:noFill/>
        </p:spPr>
        <p:txBody>
          <a:bodyPr/>
          <a:lstStyle/>
          <a:p>
            <a:pPr eaLnBrk="1" hangingPunct="1"/>
            <a:r>
              <a:rPr lang="fr-FR" sz="2000" b="1" u="sng" dirty="0">
                <a:solidFill>
                  <a:schemeClr val="tx2"/>
                </a:solidFill>
              </a:rPr>
              <a:t>Nouveaux cas de suramortissement</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Suramortissement des camions peu polluants : </a:t>
            </a:r>
            <a:endParaRPr lang="fr-FR" sz="1800" dirty="0">
              <a:cs typeface="Arial" pitchFamily="34" charset="0"/>
            </a:endParaRPr>
          </a:p>
          <a:p>
            <a:pPr lvl="2"/>
            <a:r>
              <a:rPr lang="fr-FR" sz="1800" dirty="0">
                <a:sym typeface="Oswald Light"/>
              </a:rPr>
              <a:t>Extension du dispositif aux véhicules </a:t>
            </a:r>
          </a:p>
          <a:p>
            <a:pPr lvl="3"/>
            <a:r>
              <a:rPr lang="fr-FR" sz="1800" dirty="0" err="1">
                <a:sym typeface="Oswald Light"/>
              </a:rPr>
              <a:t>bicarburants</a:t>
            </a:r>
            <a:r>
              <a:rPr lang="fr-FR" sz="1800" dirty="0">
                <a:sym typeface="Oswald Light"/>
              </a:rPr>
              <a:t> munis d’une motorisation dual fuel de type 1A</a:t>
            </a:r>
          </a:p>
          <a:p>
            <a:pPr lvl="3"/>
            <a:r>
              <a:rPr lang="fr-FR" sz="1800" dirty="0">
                <a:sym typeface="Oswald Light"/>
              </a:rPr>
              <a:t>Utilisant du carburant B100 lorsque la motorisation est prévue pour un usage exclusif et irréversible de ce carburant</a:t>
            </a: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Suramortissement des installations de stockage et de distribution du gazole non routier : </a:t>
            </a:r>
            <a:endParaRPr lang="fr-FR" sz="1800" dirty="0">
              <a:cs typeface="Arial" pitchFamily="34" charset="0"/>
            </a:endParaRPr>
          </a:p>
          <a:p>
            <a:pPr lvl="2"/>
            <a:r>
              <a:rPr lang="fr-FR" sz="1800" dirty="0">
                <a:sym typeface="Oswald Light"/>
              </a:rPr>
              <a:t>Réservé aux PME de commerce de détail de gazole non routier ne disposant pas, au 1</a:t>
            </a:r>
            <a:r>
              <a:rPr lang="fr-FR" sz="1800" baseline="30000" dirty="0">
                <a:sym typeface="Oswald Light"/>
              </a:rPr>
              <a:t>er</a:t>
            </a:r>
            <a:r>
              <a:rPr lang="fr-FR" sz="1800" dirty="0">
                <a:sym typeface="Oswald Light"/>
              </a:rPr>
              <a:t> janvier 2020, d’installation permettant de stocker du gazole non coloré et tracé</a:t>
            </a:r>
          </a:p>
          <a:p>
            <a:pPr lvl="2"/>
            <a:r>
              <a:rPr lang="fr-FR" sz="1800" dirty="0">
                <a:sym typeface="Oswald Light"/>
              </a:rPr>
              <a:t>Seuls certains biens éligibles, acquis neufs entre 2020 et 2022 :</a:t>
            </a:r>
          </a:p>
          <a:p>
            <a:pPr lvl="3"/>
            <a:r>
              <a:rPr lang="fr-FR" sz="1800" dirty="0">
                <a:sym typeface="Oswald Light"/>
              </a:rPr>
              <a:t>Installations de stockage du gazole (indice 22)</a:t>
            </a:r>
          </a:p>
          <a:p>
            <a:pPr lvl="3"/>
            <a:r>
              <a:rPr lang="fr-FR" sz="1800" dirty="0">
                <a:sym typeface="Oswald Light"/>
              </a:rPr>
              <a:t>Matériels de manutention de ce gazole</a:t>
            </a:r>
          </a:p>
          <a:p>
            <a:pPr lvl="3"/>
            <a:r>
              <a:rPr lang="fr-FR" sz="1800" dirty="0">
                <a:sym typeface="Oswald Light"/>
              </a:rPr>
              <a:t>Matériels de distribution de ce gazole</a:t>
            </a:r>
          </a:p>
        </p:txBody>
      </p:sp>
      <p:sp>
        <p:nvSpPr>
          <p:cNvPr id="5" name="Rectangle 2"/>
          <p:cNvSpPr>
            <a:spLocks noGrp="1" noChangeArrowheads="1"/>
          </p:cNvSpPr>
          <p:nvPr>
            <p:ph type="title"/>
          </p:nvPr>
        </p:nvSpPr>
        <p:spPr>
          <a:xfrm>
            <a:off x="777667" y="698863"/>
            <a:ext cx="594787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BIC / BNC / IS</a:t>
            </a:r>
            <a:endParaRPr lang="fr-FR" spc="-150" dirty="0"/>
          </a:p>
        </p:txBody>
      </p:sp>
    </p:spTree>
    <p:extLst>
      <p:ext uri="{BB962C8B-B14F-4D97-AF65-F5344CB8AC3E}">
        <p14:creationId xmlns:p14="http://schemas.microsoft.com/office/powerpoint/2010/main" val="648415931"/>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431371" y="1412776"/>
            <a:ext cx="10037004" cy="5328592"/>
          </a:xfrm>
          <a:noFill/>
        </p:spPr>
        <p:txBody>
          <a:bodyPr/>
          <a:lstStyle/>
          <a:p>
            <a:pPr eaLnBrk="1" hangingPunct="1"/>
            <a:r>
              <a:rPr lang="fr-FR" sz="2000" b="1" u="sng" dirty="0">
                <a:solidFill>
                  <a:schemeClr val="tx2"/>
                </a:solidFill>
              </a:rPr>
              <a:t>Nouveaux cas de suramortissement</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Suramortissement des engins non routiers fonctionnant avec des énergies propres : </a:t>
            </a:r>
            <a:endParaRPr lang="fr-FR" sz="1800" dirty="0">
              <a:cs typeface="Arial" pitchFamily="34" charset="0"/>
            </a:endParaRPr>
          </a:p>
          <a:p>
            <a:pPr lvl="2"/>
            <a:r>
              <a:rPr lang="fr-FR" sz="1800" dirty="0">
                <a:sym typeface="Oswald Light"/>
              </a:rPr>
              <a:t>Pour certaines activités :</a:t>
            </a:r>
          </a:p>
          <a:p>
            <a:pPr lvl="3"/>
            <a:r>
              <a:rPr lang="fr-FR" sz="1800" dirty="0">
                <a:sym typeface="Oswald Light"/>
              </a:rPr>
              <a:t>BTP, Production de substances minérales solides</a:t>
            </a:r>
          </a:p>
          <a:p>
            <a:pPr lvl="3"/>
            <a:r>
              <a:rPr lang="fr-FR" sz="1800" dirty="0">
                <a:sym typeface="Oswald Light"/>
              </a:rPr>
              <a:t>Exploitation aéroportuaire ou de remontées mécaniques, domaines skiables</a:t>
            </a:r>
          </a:p>
          <a:p>
            <a:pPr lvl="2"/>
            <a:r>
              <a:rPr lang="fr-FR" sz="1800" dirty="0">
                <a:sym typeface="Oswald Light"/>
              </a:rPr>
              <a:t>Pour certains engins non routiers :</a:t>
            </a:r>
          </a:p>
          <a:p>
            <a:pPr lvl="3"/>
            <a:r>
              <a:rPr lang="fr-FR" sz="1800" dirty="0">
                <a:sym typeface="Oswald Light"/>
              </a:rPr>
              <a:t>Matériels et outillages pour des opérations industrielles</a:t>
            </a:r>
          </a:p>
          <a:p>
            <a:pPr lvl="3"/>
            <a:r>
              <a:rPr lang="fr-FR" sz="1800" dirty="0">
                <a:sym typeface="Oswald Light"/>
              </a:rPr>
              <a:t>Matériels de manutention</a:t>
            </a:r>
          </a:p>
          <a:p>
            <a:pPr lvl="3"/>
            <a:r>
              <a:rPr lang="fr-FR" sz="1800" dirty="0">
                <a:sym typeface="Oswald Light"/>
              </a:rPr>
              <a:t>Moteurs installés dans ces engins</a:t>
            </a:r>
          </a:p>
        </p:txBody>
      </p:sp>
      <p:sp>
        <p:nvSpPr>
          <p:cNvPr id="8" name="Rectangle 2"/>
          <p:cNvSpPr>
            <a:spLocks noGrp="1" noChangeArrowheads="1"/>
          </p:cNvSpPr>
          <p:nvPr>
            <p:ph type="title"/>
          </p:nvPr>
        </p:nvSpPr>
        <p:spPr>
          <a:xfrm>
            <a:off x="777667" y="698863"/>
            <a:ext cx="594787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BIC / BNC / IS</a:t>
            </a:r>
            <a:endParaRPr lang="fr-FR" spc="-150" dirty="0"/>
          </a:p>
        </p:txBody>
      </p:sp>
    </p:spTree>
    <p:extLst>
      <p:ext uri="{BB962C8B-B14F-4D97-AF65-F5344CB8AC3E}">
        <p14:creationId xmlns:p14="http://schemas.microsoft.com/office/powerpoint/2010/main" val="3128462818"/>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431371" y="1412776"/>
            <a:ext cx="10037004" cy="4392488"/>
          </a:xfrm>
          <a:noFill/>
        </p:spPr>
        <p:txBody>
          <a:bodyPr/>
          <a:lstStyle/>
          <a:p>
            <a:pPr eaLnBrk="1" hangingPunct="1"/>
            <a:r>
              <a:rPr lang="fr-FR" sz="2000" b="1" u="sng" dirty="0">
                <a:solidFill>
                  <a:schemeClr val="tx2"/>
                </a:solidFill>
              </a:rPr>
              <a:t>Loueurs en meublé</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Rappel : </a:t>
            </a:r>
            <a:endParaRPr lang="fr-FR" sz="1800" dirty="0">
              <a:cs typeface="Arial" pitchFamily="34" charset="0"/>
            </a:endParaRPr>
          </a:p>
          <a:p>
            <a:pPr lvl="2"/>
            <a:r>
              <a:rPr lang="fr-FR" sz="1800" dirty="0">
                <a:sym typeface="Oswald Light"/>
              </a:rPr>
              <a:t>Censure du Conseil constitutionnel quant à la condition de l’immatriculation au RCS pour être loueur en meublé professionnel</a:t>
            </a: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LDF 2020 : </a:t>
            </a:r>
            <a:endParaRPr lang="fr-FR" sz="1800" dirty="0">
              <a:cs typeface="Arial" pitchFamily="34" charset="0"/>
            </a:endParaRPr>
          </a:p>
          <a:p>
            <a:pPr lvl="2"/>
            <a:r>
              <a:rPr lang="fr-FR" sz="1800" dirty="0">
                <a:sym typeface="Oswald Light"/>
              </a:rPr>
              <a:t>Transposition de cette censure dans le CGI (art. 155) : plus que deux conditions cumulatives à remplir :</a:t>
            </a:r>
          </a:p>
          <a:p>
            <a:pPr lvl="3"/>
            <a:r>
              <a:rPr lang="fr-FR" sz="1800" dirty="0">
                <a:sym typeface="Oswald Light"/>
              </a:rPr>
              <a:t>Recettes annuelles supérieures à 23 000 €</a:t>
            </a:r>
          </a:p>
          <a:p>
            <a:pPr lvl="3"/>
            <a:r>
              <a:rPr lang="fr-FR" sz="1800" dirty="0">
                <a:sym typeface="Oswald Light"/>
              </a:rPr>
              <a:t>Prépondérance de ces recettes par rapport aux autres revenus d’activité du foyer fiscal</a:t>
            </a:r>
          </a:p>
        </p:txBody>
      </p:sp>
      <p:sp>
        <p:nvSpPr>
          <p:cNvPr id="8" name="Rectangle 2"/>
          <p:cNvSpPr>
            <a:spLocks noGrp="1" noChangeArrowheads="1"/>
          </p:cNvSpPr>
          <p:nvPr>
            <p:ph type="title"/>
          </p:nvPr>
        </p:nvSpPr>
        <p:spPr>
          <a:xfrm>
            <a:off x="777667" y="698863"/>
            <a:ext cx="594787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BIC / BNC / IS</a:t>
            </a:r>
            <a:endParaRPr lang="fr-FR" spc="-150" dirty="0"/>
          </a:p>
        </p:txBody>
      </p:sp>
    </p:spTree>
    <p:extLst>
      <p:ext uri="{BB962C8B-B14F-4D97-AF65-F5344CB8AC3E}">
        <p14:creationId xmlns:p14="http://schemas.microsoft.com/office/powerpoint/2010/main" val="2598395584"/>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431371" y="1412776"/>
            <a:ext cx="10037004" cy="4824536"/>
          </a:xfrm>
          <a:noFill/>
        </p:spPr>
        <p:txBody>
          <a:bodyPr/>
          <a:lstStyle/>
          <a:p>
            <a:pPr eaLnBrk="1" hangingPunct="1"/>
            <a:r>
              <a:rPr lang="fr-FR" sz="2000" b="1" u="sng" dirty="0">
                <a:solidFill>
                  <a:schemeClr val="tx2"/>
                </a:solidFill>
              </a:rPr>
              <a:t>Loueurs en meublé</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Rappel au niveau social : </a:t>
            </a:r>
            <a:endParaRPr lang="fr-FR" sz="1800" dirty="0">
              <a:cs typeface="Arial" pitchFamily="34" charset="0"/>
            </a:endParaRPr>
          </a:p>
          <a:p>
            <a:pPr lvl="2"/>
            <a:r>
              <a:rPr lang="fr-FR" sz="1800" dirty="0">
                <a:sym typeface="Oswald Light"/>
              </a:rPr>
              <a:t>LFSS 2017 : sont soumis à cotisations sociales les loueurs en meublé :</a:t>
            </a:r>
          </a:p>
          <a:p>
            <a:pPr lvl="3"/>
            <a:r>
              <a:rPr lang="fr-FR" sz="1800" dirty="0">
                <a:sym typeface="Oswald Light"/>
              </a:rPr>
              <a:t>Qui remplissent la condition d’immatriculation de l’art. 155 du CGI</a:t>
            </a:r>
          </a:p>
          <a:p>
            <a:pPr lvl="3"/>
            <a:r>
              <a:rPr lang="fr-FR" sz="1800" dirty="0">
                <a:sym typeface="Oswald Light"/>
              </a:rPr>
              <a:t>Ou qui réalisent plus de 23 000 € de recettes de locations de courte durée</a:t>
            </a:r>
          </a:p>
          <a:p>
            <a:pPr lvl="3"/>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Problématique sociale de la suppression de la condition d’immatriculation au greffe pour les loueurs en meublé professionnels : </a:t>
            </a:r>
            <a:endParaRPr lang="fr-FR" sz="1800" dirty="0">
              <a:cs typeface="Arial" pitchFamily="34" charset="0"/>
            </a:endParaRPr>
          </a:p>
          <a:p>
            <a:pPr lvl="2"/>
            <a:r>
              <a:rPr lang="fr-FR" sz="1800" dirty="0">
                <a:sym typeface="Oswald Light"/>
              </a:rPr>
              <a:t>Certains loueurs en meublés professionnels au niveau fiscal échappent aux cotisations sociales</a:t>
            </a:r>
          </a:p>
          <a:p>
            <a:pPr lvl="2"/>
            <a:r>
              <a:rPr lang="fr-FR" sz="1800" i="1" dirty="0">
                <a:sym typeface="Oswald Light"/>
              </a:rPr>
              <a:t>A suivre….</a:t>
            </a:r>
          </a:p>
        </p:txBody>
      </p:sp>
      <p:sp>
        <p:nvSpPr>
          <p:cNvPr id="5" name="Rectangle 2"/>
          <p:cNvSpPr>
            <a:spLocks noGrp="1" noChangeArrowheads="1"/>
          </p:cNvSpPr>
          <p:nvPr>
            <p:ph type="title"/>
          </p:nvPr>
        </p:nvSpPr>
        <p:spPr>
          <a:xfrm>
            <a:off x="296227" y="476672"/>
            <a:ext cx="986472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algn="ctr" eaLnBrk="1" hangingPunct="1"/>
            <a:r>
              <a:rPr lang="fr-FR" spc="-150" dirty="0" smtClean="0"/>
              <a:t>BIC / BNC / IS</a:t>
            </a:r>
            <a:endParaRPr lang="fr-FR" spc="-150" dirty="0"/>
          </a:p>
        </p:txBody>
      </p:sp>
    </p:spTree>
    <p:extLst>
      <p:ext uri="{BB962C8B-B14F-4D97-AF65-F5344CB8AC3E}">
        <p14:creationId xmlns:p14="http://schemas.microsoft.com/office/powerpoint/2010/main" val="2835026605"/>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296227" y="1503138"/>
            <a:ext cx="10369152" cy="4824536"/>
          </a:xfrm>
          <a:noFill/>
        </p:spPr>
        <p:txBody>
          <a:bodyPr/>
          <a:lstStyle/>
          <a:p>
            <a:pPr eaLnBrk="1" hangingPunct="1"/>
            <a:r>
              <a:rPr lang="fr-FR" sz="2000" b="1" u="sng" dirty="0">
                <a:solidFill>
                  <a:schemeClr val="tx2"/>
                </a:solidFill>
              </a:rPr>
              <a:t>Loueurs en meublé</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Rappel de certaines exonérations : </a:t>
            </a:r>
            <a:endParaRPr lang="fr-FR" sz="1800" dirty="0">
              <a:cs typeface="Arial" pitchFamily="34" charset="0"/>
            </a:endParaRPr>
          </a:p>
          <a:p>
            <a:pPr lvl="2"/>
            <a:r>
              <a:rPr lang="fr-FR" altLang="fr-FR" sz="1800" dirty="0"/>
              <a:t>Location ou sous-location d’une partie de l’habitation principale :</a:t>
            </a:r>
          </a:p>
          <a:p>
            <a:pPr lvl="3"/>
            <a:r>
              <a:rPr lang="fr-FR" altLang="fr-FR" sz="1800" dirty="0"/>
              <a:t>Pièces de l’habitation principale du bailleur</a:t>
            </a:r>
          </a:p>
          <a:p>
            <a:pPr lvl="3"/>
            <a:r>
              <a:rPr lang="fr-FR" altLang="fr-FR" sz="1800" dirty="0"/>
              <a:t>Pièces constituant la résidence principale du locataire </a:t>
            </a:r>
          </a:p>
          <a:p>
            <a:pPr lvl="3"/>
            <a:r>
              <a:rPr lang="fr-FR" altLang="fr-FR" sz="1800" dirty="0"/>
              <a:t>Prix de location fixé dans des limites raisonnables (plafonds de 187 €/an/m² en IDF ou 138 €/an/m² ailleurs, pour 2019)</a:t>
            </a:r>
          </a:p>
          <a:p>
            <a:pPr lvl="2"/>
            <a:r>
              <a:rPr lang="fr-FR" altLang="fr-FR" sz="1800" dirty="0"/>
              <a:t>LDFR 2015 : extension de l’exonération à la location ou sous-location d’une partie de l’habitation principale à des salariés saisonniers :</a:t>
            </a:r>
          </a:p>
          <a:p>
            <a:pPr lvl="3"/>
            <a:r>
              <a:rPr lang="fr-FR" altLang="fr-FR" sz="1800" dirty="0"/>
              <a:t>Contrat de travail visé à l’art. L. 1242, 3° du Code du travail</a:t>
            </a:r>
          </a:p>
          <a:p>
            <a:pPr lvl="3"/>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LDF 2020 : </a:t>
            </a:r>
            <a:endParaRPr lang="fr-FR" sz="1800" dirty="0">
              <a:cs typeface="Arial" pitchFamily="34" charset="0"/>
            </a:endParaRPr>
          </a:p>
          <a:p>
            <a:pPr lvl="2"/>
            <a:r>
              <a:rPr lang="fr-FR" sz="1800" dirty="0">
                <a:sym typeface="Oswald Light"/>
              </a:rPr>
              <a:t>Limitation dans le temps des dispositifs d’exonération : jusqu’au 31/12/2023</a:t>
            </a:r>
            <a:endParaRPr lang="fr-FR" sz="1800" i="1" dirty="0">
              <a:sym typeface="Oswald Light"/>
            </a:endParaRPr>
          </a:p>
        </p:txBody>
      </p:sp>
      <p:sp>
        <p:nvSpPr>
          <p:cNvPr id="8" name="Rectangle 2"/>
          <p:cNvSpPr>
            <a:spLocks noGrp="1" noChangeArrowheads="1"/>
          </p:cNvSpPr>
          <p:nvPr>
            <p:ph type="title"/>
          </p:nvPr>
        </p:nvSpPr>
        <p:spPr>
          <a:xfrm>
            <a:off x="777667" y="698863"/>
            <a:ext cx="5947873"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BIC / BNC / IS</a:t>
            </a:r>
            <a:endParaRPr lang="fr-FR" spc="-150" dirty="0"/>
          </a:p>
        </p:txBody>
      </p:sp>
    </p:spTree>
    <p:extLst>
      <p:ext uri="{BB962C8B-B14F-4D97-AF65-F5344CB8AC3E}">
        <p14:creationId xmlns:p14="http://schemas.microsoft.com/office/powerpoint/2010/main" val="1073523503"/>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pPr algn="ctr"/>
            <a:r>
              <a:rPr lang="fr-FR" dirty="0" smtClean="0">
                <a:latin typeface="Calibri" panose="020F0502020204030204" pitchFamily="34" charset="0"/>
                <a:cs typeface="Calibri" panose="020F0502020204030204" pitchFamily="34" charset="0"/>
              </a:rPr>
              <a:t> B. CREDITS ET REDUCTIONS D’IMPOT</a:t>
            </a:r>
            <a:endParaRPr lang="fr-FR" dirty="0">
              <a:cs typeface="Calibri Light" panose="020F0302020204030204" pitchFamily="34" charset="0"/>
            </a:endParaRPr>
          </a:p>
        </p:txBody>
      </p:sp>
      <p:sp>
        <p:nvSpPr>
          <p:cNvPr id="7" name="Espace réservé du contenu 2">
            <a:extLst>
              <a:ext uri="{FF2B5EF4-FFF2-40B4-BE49-F238E27FC236}">
                <a16:creationId xmlns:a16="http://schemas.microsoft.com/office/drawing/2014/main" xmlns="" id="{50F5FB0D-7E86-0C43-85D7-874D955C42F0}"/>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2</a:t>
            </a:r>
            <a:r>
              <a:rPr lang="fr-FR" sz="4000" dirty="0" smtClean="0">
                <a:solidFill>
                  <a:schemeClr val="bg1"/>
                </a:solidFill>
                <a:latin typeface="Avenir Medium" panose="02000503020000020003" pitchFamily="2" charset="0"/>
              </a:rPr>
              <a:t>. </a:t>
            </a:r>
            <a:endParaRPr lang="fr-FR" sz="4000" dirty="0">
              <a:solidFill>
                <a:schemeClr val="bg1"/>
              </a:solidFill>
              <a:latin typeface="Avenir Medium" panose="02000503020000020003" pitchFamily="2" charset="0"/>
            </a:endParaRPr>
          </a:p>
        </p:txBody>
      </p:sp>
      <p:sp>
        <p:nvSpPr>
          <p:cNvPr id="8" name="ZoneTexte 7">
            <a:extLst>
              <a:ext uri="{FF2B5EF4-FFF2-40B4-BE49-F238E27FC236}">
                <a16:creationId xmlns:a16="http://schemas.microsoft.com/office/drawing/2014/main" xmlns="" id="{78A28D96-CEA3-0A47-9A3F-B6772962DF53}"/>
              </a:ext>
            </a:extLst>
          </p:cNvPr>
          <p:cNvSpPr txBox="1"/>
          <p:nvPr/>
        </p:nvSpPr>
        <p:spPr>
          <a:xfrm>
            <a:off x="4127995" y="1522241"/>
            <a:ext cx="3498073"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a:t>
            </a:r>
            <a:r>
              <a:rPr lang="fr-FR" sz="2400" dirty="0" smtClean="0">
                <a:solidFill>
                  <a:schemeClr val="bg1"/>
                </a:solidFill>
                <a:latin typeface="Calibri Light" panose="020F0302020204030204" pitchFamily="34" charset="0"/>
              </a:rPr>
              <a:t>DE l’ENTREPRISE</a:t>
            </a:r>
            <a:endParaRPr lang="fr-FR" sz="24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420199157"/>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Espace réservé du contenu 16"/>
          <p:cNvSpPr>
            <a:spLocks noGrp="1"/>
          </p:cNvSpPr>
          <p:nvPr>
            <p:ph idx="1"/>
          </p:nvPr>
        </p:nvSpPr>
        <p:spPr>
          <a:xfrm>
            <a:off x="296227" y="1509305"/>
            <a:ext cx="10216264" cy="5184576"/>
          </a:xfrm>
          <a:noFill/>
        </p:spPr>
        <p:txBody>
          <a:bodyPr/>
          <a:lstStyle/>
          <a:p>
            <a:pPr eaLnBrk="1" hangingPunct="1"/>
            <a:r>
              <a:rPr lang="fr-FR" sz="2000" b="1" u="sng" dirty="0">
                <a:solidFill>
                  <a:schemeClr val="tx2"/>
                </a:solidFill>
              </a:rPr>
              <a:t>Aménagements du crédit d’impôt recherche</a:t>
            </a:r>
          </a:p>
        </p:txBody>
      </p:sp>
      <p:graphicFrame>
        <p:nvGraphicFramePr>
          <p:cNvPr id="4" name="Tableau 3">
            <a:extLst>
              <a:ext uri="{FF2B5EF4-FFF2-40B4-BE49-F238E27FC236}">
                <a16:creationId xmlns="" xmlns:a16="http://schemas.microsoft.com/office/drawing/2014/main" id="{0F4291CB-5807-49BC-9439-9301E05550F5}"/>
              </a:ext>
            </a:extLst>
          </p:cNvPr>
          <p:cNvGraphicFramePr>
            <a:graphicFrameLocks noGrp="1"/>
          </p:cNvGraphicFramePr>
          <p:nvPr>
            <p:extLst>
              <p:ext uri="{D42A27DB-BD31-4B8C-83A1-F6EECF244321}">
                <p14:modId xmlns:p14="http://schemas.microsoft.com/office/powerpoint/2010/main" val="1366108336"/>
              </p:ext>
            </p:extLst>
          </p:nvPr>
        </p:nvGraphicFramePr>
        <p:xfrm>
          <a:off x="607945" y="1844825"/>
          <a:ext cx="10976110" cy="3384377"/>
        </p:xfrm>
        <a:graphic>
          <a:graphicData uri="http://schemas.openxmlformats.org/drawingml/2006/table">
            <a:tbl>
              <a:tblPr firstRow="1" bandRow="1">
                <a:tableStyleId>{5C22544A-7EE6-4342-B048-85BDC9FD1C3A}</a:tableStyleId>
              </a:tblPr>
              <a:tblGrid>
                <a:gridCol w="5023449">
                  <a:extLst>
                    <a:ext uri="{9D8B030D-6E8A-4147-A177-3AD203B41FA5}">
                      <a16:colId xmlns="" xmlns:a16="http://schemas.microsoft.com/office/drawing/2014/main" val="3652825605"/>
                    </a:ext>
                  </a:extLst>
                </a:gridCol>
                <a:gridCol w="3456384">
                  <a:extLst>
                    <a:ext uri="{9D8B030D-6E8A-4147-A177-3AD203B41FA5}">
                      <a16:colId xmlns="" xmlns:a16="http://schemas.microsoft.com/office/drawing/2014/main" val="204429195"/>
                    </a:ext>
                  </a:extLst>
                </a:gridCol>
                <a:gridCol w="2496277">
                  <a:extLst>
                    <a:ext uri="{9D8B030D-6E8A-4147-A177-3AD203B41FA5}">
                      <a16:colId xmlns="" xmlns:a16="http://schemas.microsoft.com/office/drawing/2014/main" val="4146696455"/>
                    </a:ext>
                  </a:extLst>
                </a:gridCol>
              </a:tblGrid>
              <a:tr h="468167">
                <a:tc>
                  <a:txBody>
                    <a:bodyPr/>
                    <a:lstStyle/>
                    <a:p>
                      <a:endParaRPr lang="fr-FR" sz="1400" dirty="0"/>
                    </a:p>
                  </a:txBody>
                  <a:tcPr marL="121920" marR="121920"/>
                </a:tc>
                <a:tc>
                  <a:txBody>
                    <a:bodyPr/>
                    <a:lstStyle/>
                    <a:p>
                      <a:pPr algn="ctr"/>
                      <a:r>
                        <a:rPr lang="fr-FR" sz="1400" dirty="0"/>
                        <a:t>Avant 2020</a:t>
                      </a:r>
                    </a:p>
                  </a:txBody>
                  <a:tcPr marL="121920" marR="121920" anchor="ctr"/>
                </a:tc>
                <a:tc>
                  <a:txBody>
                    <a:bodyPr/>
                    <a:lstStyle/>
                    <a:p>
                      <a:pPr algn="ctr"/>
                      <a:r>
                        <a:rPr lang="fr-FR" sz="1400" dirty="0"/>
                        <a:t>À compter du 1</a:t>
                      </a:r>
                      <a:r>
                        <a:rPr lang="fr-FR" sz="1400" baseline="30000" dirty="0"/>
                        <a:t>er</a:t>
                      </a:r>
                      <a:r>
                        <a:rPr lang="fr-FR" sz="1400" dirty="0"/>
                        <a:t> janvier 2020</a:t>
                      </a:r>
                    </a:p>
                  </a:txBody>
                  <a:tcPr marL="121920" marR="121920" anchor="ctr"/>
                </a:tc>
                <a:extLst>
                  <a:ext uri="{0D108BD9-81ED-4DB2-BD59-A6C34878D82A}">
                    <a16:rowId xmlns="" xmlns:a16="http://schemas.microsoft.com/office/drawing/2014/main" val="321723129"/>
                  </a:ext>
                </a:extLst>
              </a:tr>
              <a:tr h="660941">
                <a:tc>
                  <a:txBody>
                    <a:bodyPr/>
                    <a:lstStyle/>
                    <a:p>
                      <a:r>
                        <a:rPr lang="fr-FR" sz="1400" dirty="0"/>
                        <a:t>Dotation aux amortissements des immobilisations affectées directement aux activités de recherche</a:t>
                      </a:r>
                    </a:p>
                  </a:txBody>
                  <a:tcPr marL="121920" marR="121920"/>
                </a:tc>
                <a:tc>
                  <a:txBody>
                    <a:bodyPr/>
                    <a:lstStyle/>
                    <a:p>
                      <a:pPr algn="ctr"/>
                      <a:r>
                        <a:rPr lang="fr-FR" sz="1400" dirty="0"/>
                        <a:t>75 %</a:t>
                      </a:r>
                    </a:p>
                  </a:txBody>
                  <a:tcPr marL="121920" marR="121920" anchor="ctr"/>
                </a:tc>
                <a:tc>
                  <a:txBody>
                    <a:bodyPr/>
                    <a:lstStyle/>
                    <a:p>
                      <a:pPr algn="ctr"/>
                      <a:r>
                        <a:rPr lang="fr-FR" sz="1400" dirty="0"/>
                        <a:t>75 %</a:t>
                      </a:r>
                    </a:p>
                  </a:txBody>
                  <a:tcPr marL="121920" marR="121920" anchor="ctr"/>
                </a:tc>
                <a:extLst>
                  <a:ext uri="{0D108BD9-81ED-4DB2-BD59-A6C34878D82A}">
                    <a16:rowId xmlns="" xmlns:a16="http://schemas.microsoft.com/office/drawing/2014/main" val="3090145240"/>
                  </a:ext>
                </a:extLst>
              </a:tr>
              <a:tr h="867411">
                <a:tc>
                  <a:txBody>
                    <a:bodyPr/>
                    <a:lstStyle/>
                    <a:p>
                      <a:pPr algn="l"/>
                      <a:r>
                        <a:rPr lang="fr-FR" sz="1400" dirty="0"/>
                        <a:t>Dépenses de personnel afférentes aux chercheurs et techniciens de recherche directement et exclusivement affectés aux opérations de recherche</a:t>
                      </a:r>
                      <a:endParaRPr lang="fr-FR" sz="1400" kern="1200" dirty="0">
                        <a:solidFill>
                          <a:schemeClr val="dk1"/>
                        </a:solidFill>
                        <a:latin typeface="+mn-lt"/>
                        <a:ea typeface="+mn-ea"/>
                        <a:cs typeface="+mn-cs"/>
                      </a:endParaRPr>
                    </a:p>
                  </a:txBody>
                  <a:tcPr marL="121920" marR="121920"/>
                </a:tc>
                <a:tc>
                  <a:txBody>
                    <a:bodyPr/>
                    <a:lstStyle/>
                    <a:p>
                      <a:pPr algn="ctr"/>
                      <a:r>
                        <a:rPr lang="fr-FR" sz="1400" dirty="0"/>
                        <a:t>50 %</a:t>
                      </a:r>
                    </a:p>
                  </a:txBody>
                  <a:tcPr marL="121920" marR="121920" anchor="ctr"/>
                </a:tc>
                <a:tc>
                  <a:txBody>
                    <a:bodyPr/>
                    <a:lstStyle/>
                    <a:p>
                      <a:pPr algn="ctr"/>
                      <a:r>
                        <a:rPr lang="fr-FR" sz="1400" dirty="0"/>
                        <a:t>43 %</a:t>
                      </a:r>
                    </a:p>
                  </a:txBody>
                  <a:tcPr marL="121920" marR="121920" anchor="ctr"/>
                </a:tc>
                <a:extLst>
                  <a:ext uri="{0D108BD9-81ED-4DB2-BD59-A6C34878D82A}">
                    <a16:rowId xmlns="" xmlns:a16="http://schemas.microsoft.com/office/drawing/2014/main" val="319100038"/>
                  </a:ext>
                </a:extLst>
              </a:tr>
              <a:tr h="1387858">
                <a:tc>
                  <a:txBody>
                    <a:bodyPr/>
                    <a:lstStyle/>
                    <a:p>
                      <a:r>
                        <a:rPr lang="fr-FR" sz="1400" dirty="0"/>
                        <a:t>Encadrement de la sous-traitance</a:t>
                      </a:r>
                    </a:p>
                  </a:txBody>
                  <a:tcPr marL="121920" marR="121920"/>
                </a:tc>
                <a:tc>
                  <a:txBody>
                    <a:bodyPr/>
                    <a:lstStyle/>
                    <a:p>
                      <a:pPr algn="ctr"/>
                      <a:r>
                        <a:rPr lang="fr-FR" sz="1400" dirty="0"/>
                        <a:t>Possibilité de prendre en compte deux fois une même dépense chez le donneur d’ordre et chez un sous traitant de deuxième niveau</a:t>
                      </a:r>
                    </a:p>
                  </a:txBody>
                  <a:tcPr marL="121920" marR="121920" anchor="ctr"/>
                </a:tc>
                <a:tc>
                  <a:txBody>
                    <a:bodyPr/>
                    <a:lstStyle/>
                    <a:p>
                      <a:pPr algn="ctr"/>
                      <a:r>
                        <a:rPr lang="fr-FR" sz="1400" dirty="0"/>
                        <a:t>Mesures limitant l’optimisation de la sous-traitance en cascade</a:t>
                      </a:r>
                    </a:p>
                  </a:txBody>
                  <a:tcPr marL="121920" marR="121920" anchor="ctr"/>
                </a:tc>
                <a:extLst>
                  <a:ext uri="{0D108BD9-81ED-4DB2-BD59-A6C34878D82A}">
                    <a16:rowId xmlns="" xmlns:a16="http://schemas.microsoft.com/office/drawing/2014/main" val="3291376595"/>
                  </a:ext>
                </a:extLst>
              </a:tr>
            </a:tbl>
          </a:graphicData>
        </a:graphic>
      </p:graphicFrame>
      <p:sp>
        <p:nvSpPr>
          <p:cNvPr id="7" name="Rectangle 2"/>
          <p:cNvSpPr>
            <a:spLocks noGrp="1" noChangeArrowheads="1"/>
          </p:cNvSpPr>
          <p:nvPr>
            <p:ph type="title"/>
          </p:nvPr>
        </p:nvSpPr>
        <p:spPr>
          <a:xfrm>
            <a:off x="786214" y="758684"/>
            <a:ext cx="6554624"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CREDITS ET REDUCTIONS D’IMPOTS</a:t>
            </a:r>
            <a:endParaRPr lang="fr-FR" spc="-150" dirty="0"/>
          </a:p>
        </p:txBody>
      </p:sp>
    </p:spTree>
    <p:extLst>
      <p:ext uri="{BB962C8B-B14F-4D97-AF65-F5344CB8AC3E}">
        <p14:creationId xmlns:p14="http://schemas.microsoft.com/office/powerpoint/2010/main" val="399041468"/>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Espace réservé du contenu 16"/>
          <p:cNvSpPr>
            <a:spLocks noGrp="1"/>
          </p:cNvSpPr>
          <p:nvPr>
            <p:ph idx="1"/>
          </p:nvPr>
        </p:nvSpPr>
        <p:spPr>
          <a:xfrm>
            <a:off x="228796" y="1476384"/>
            <a:ext cx="10535211" cy="5544616"/>
          </a:xfrm>
          <a:noFill/>
        </p:spPr>
        <p:txBody>
          <a:bodyPr/>
          <a:lstStyle/>
          <a:p>
            <a:pPr eaLnBrk="1" hangingPunct="1"/>
            <a:r>
              <a:rPr lang="fr-FR" sz="2000" b="1" u="sng" dirty="0">
                <a:solidFill>
                  <a:schemeClr val="tx2"/>
                </a:solidFill>
              </a:rPr>
              <a:t>Réduction d’impôt pour mécénat</a:t>
            </a:r>
          </a:p>
          <a:p>
            <a:pPr eaLnBrk="1" hangingPunct="1"/>
            <a:endParaRPr lang="fr-FR" sz="1000" b="1" u="sng" dirty="0"/>
          </a:p>
          <a:p>
            <a:pPr lvl="1" eaLnBrk="1" hangingPunct="1"/>
            <a:r>
              <a:rPr lang="fr-FR" sz="1900" b="1" u="sng" dirty="0">
                <a:solidFill>
                  <a:schemeClr val="tx1"/>
                </a:solidFill>
              </a:rPr>
              <a:t>Rappel :</a:t>
            </a:r>
            <a:endParaRPr lang="fr-FR" sz="1900" dirty="0">
              <a:solidFill>
                <a:schemeClr val="tx1"/>
              </a:solidFill>
              <a:latin typeface="Trebuchet MS" panose="020B0603020202020204" pitchFamily="34" charset="0"/>
              <a:cs typeface="Arial" panose="020B0604020202020204" pitchFamily="34" charset="0"/>
            </a:endParaRPr>
          </a:p>
          <a:p>
            <a:pPr lvl="2" eaLnBrk="1" hangingPunct="1"/>
            <a:r>
              <a:rPr lang="fr-FR" sz="1800" dirty="0">
                <a:sym typeface="Oswald Light"/>
              </a:rPr>
              <a:t>Pour les entreprises, les dépenses de mécénat ouvrent droit à une réduction d’impôt de 60 %</a:t>
            </a:r>
          </a:p>
          <a:p>
            <a:pPr lvl="2" eaLnBrk="1" hangingPunct="1"/>
            <a:r>
              <a:rPr lang="fr-FR" sz="1800" dirty="0">
                <a:sym typeface="Oswald Light"/>
              </a:rPr>
              <a:t>Pour les exercices clos à compter du 31 décembre 2019, ces dépenses seront retenues dans la double limite de :</a:t>
            </a:r>
          </a:p>
          <a:p>
            <a:pPr lvl="3" eaLnBrk="1" hangingPunct="1"/>
            <a:r>
              <a:rPr lang="fr-FR" sz="1800" dirty="0">
                <a:solidFill>
                  <a:schemeClr val="tx1"/>
                </a:solidFill>
                <a:sym typeface="Oswald Light"/>
              </a:rPr>
              <a:t>soit 10 000 €</a:t>
            </a:r>
          </a:p>
          <a:p>
            <a:pPr lvl="3" eaLnBrk="1" hangingPunct="1"/>
            <a:r>
              <a:rPr lang="fr-FR" sz="1800" dirty="0">
                <a:solidFill>
                  <a:schemeClr val="tx1"/>
                </a:solidFill>
                <a:sym typeface="Oswald Light"/>
              </a:rPr>
              <a:t>soit 5 pour mille du CA lorsque ce dernier montant est plus élevé</a:t>
            </a:r>
          </a:p>
          <a:p>
            <a:pPr lvl="2" eaLnBrk="1" hangingPunct="1"/>
            <a:r>
              <a:rPr lang="fr-FR" sz="1800" dirty="0">
                <a:sym typeface="Oswald Light"/>
              </a:rPr>
              <a:t>Nouvelle obligation déclarative : Si montant des dons &gt; 10 000 € alors liste détaillée des dons à fournir en annexe à la liasse fiscale</a:t>
            </a:r>
            <a:endParaRPr lang="fr-FR" sz="1600" dirty="0">
              <a:latin typeface="Oswald Light"/>
              <a:sym typeface="Oswald Light"/>
            </a:endParaRPr>
          </a:p>
          <a:p>
            <a:pPr lvl="2" eaLnBrk="1" hangingPunct="1"/>
            <a:endParaRPr lang="fr-FR" sz="1000" dirty="0">
              <a:solidFill>
                <a:srgbClr val="000000"/>
              </a:solidFill>
              <a:latin typeface="Oswald Light"/>
            </a:endParaRPr>
          </a:p>
          <a:p>
            <a:pPr lvl="1" eaLnBrk="1" hangingPunct="1"/>
            <a:r>
              <a:rPr lang="fr-FR" sz="1900" b="1" u="sng" dirty="0">
                <a:solidFill>
                  <a:schemeClr val="tx1"/>
                </a:solidFill>
                <a:latin typeface="Trebuchet MS" panose="020B0603020202020204" pitchFamily="34" charset="0"/>
                <a:cs typeface="Arial" panose="020B0604020202020204" pitchFamily="34" charset="0"/>
              </a:rPr>
              <a:t>LDF 2020 :</a:t>
            </a:r>
            <a:endParaRPr lang="fr-FR" sz="1800" b="1" u="sng" dirty="0">
              <a:solidFill>
                <a:schemeClr val="tx1"/>
              </a:solidFill>
              <a:latin typeface="Trebuchet MS" panose="020B0603020202020204" pitchFamily="34" charset="0"/>
              <a:cs typeface="Arial" panose="020B0604020202020204" pitchFamily="34" charset="0"/>
            </a:endParaRPr>
          </a:p>
          <a:p>
            <a:pPr lvl="2" eaLnBrk="1" hangingPunct="1"/>
            <a:r>
              <a:rPr lang="fr-FR" sz="1800" dirty="0"/>
              <a:t>Plafond porté à 20 000 € (exercices clos &gt;= 31/12/2020)</a:t>
            </a:r>
          </a:p>
          <a:p>
            <a:pPr lvl="2" eaLnBrk="1" hangingPunct="1"/>
            <a:r>
              <a:rPr lang="fr-FR" sz="1800" dirty="0"/>
              <a:t>Taux de la réduction abaissé à 40 % pour les versements qui excèdent 2 M €, sauf ceux faits à certains organismes</a:t>
            </a:r>
          </a:p>
          <a:p>
            <a:pPr lvl="2" eaLnBrk="1" hangingPunct="1"/>
            <a:r>
              <a:rPr lang="fr-FR" sz="1800" dirty="0"/>
              <a:t>Limitation des rémunérations versées aux salariés mis à disposition gratuite : 3 PASS à compter de 2019 (10 131 €)</a:t>
            </a:r>
          </a:p>
        </p:txBody>
      </p:sp>
      <p:sp>
        <p:nvSpPr>
          <p:cNvPr id="7" name="Rectangle 2"/>
          <p:cNvSpPr>
            <a:spLocks noGrp="1" noChangeArrowheads="1"/>
          </p:cNvSpPr>
          <p:nvPr>
            <p:ph type="title"/>
          </p:nvPr>
        </p:nvSpPr>
        <p:spPr>
          <a:xfrm>
            <a:off x="786214" y="758684"/>
            <a:ext cx="6554624"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CREDITS ET REDUCTIONS D’IMPOTS</a:t>
            </a:r>
            <a:endParaRPr lang="fr-FR" spc="-150" dirty="0"/>
          </a:p>
        </p:txBody>
      </p:sp>
    </p:spTree>
    <p:extLst>
      <p:ext uri="{BB962C8B-B14F-4D97-AF65-F5344CB8AC3E}">
        <p14:creationId xmlns:p14="http://schemas.microsoft.com/office/powerpoint/2010/main" val="1806805798"/>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pc="-150" dirty="0">
                <a:solidFill>
                  <a:srgbClr val="F84A4F"/>
                </a:solidFill>
              </a:rPr>
              <a:t>Impôt sur le revenu : calcul, barème, PAS…</a:t>
            </a:r>
          </a:p>
        </p:txBody>
      </p:sp>
      <p:sp>
        <p:nvSpPr>
          <p:cNvPr id="3" name="Espace réservé du contenu 2"/>
          <p:cNvSpPr>
            <a:spLocks noGrp="1"/>
          </p:cNvSpPr>
          <p:nvPr>
            <p:ph idx="1"/>
          </p:nvPr>
        </p:nvSpPr>
        <p:spPr>
          <a:xfrm>
            <a:off x="838200" y="2718510"/>
            <a:ext cx="10515600" cy="3198196"/>
          </a:xfrm>
        </p:spPr>
        <p:txBody>
          <a:bodyPr/>
          <a:lstStyle/>
          <a:p>
            <a:r>
              <a:rPr lang="fr-FR" dirty="0"/>
              <a:t>Pour l’imposition des revenus 2019</a:t>
            </a:r>
            <a:r>
              <a:rPr lang="fr-FR" dirty="0">
                <a:solidFill>
                  <a:srgbClr val="1911AE"/>
                </a:solidFill>
                <a:latin typeface="Avenir Medium" panose="02000503020000020003" pitchFamily="2" charset="0"/>
              </a:rPr>
              <a:t>, revalorisation du barème </a:t>
            </a:r>
            <a:r>
              <a:rPr lang="fr-FR" dirty="0">
                <a:solidFill>
                  <a:srgbClr val="1911AE"/>
                </a:solidFill>
              </a:rPr>
              <a:t>du montant de la hausse des prix hors tabac attendu pour 2019, soit </a:t>
            </a:r>
            <a:r>
              <a:rPr lang="fr-FR" dirty="0">
                <a:solidFill>
                  <a:srgbClr val="1911AE"/>
                </a:solidFill>
                <a:latin typeface="Avenir Medium" panose="02000503020000020003" pitchFamily="2" charset="0"/>
              </a:rPr>
              <a:t>1,00 %</a:t>
            </a:r>
            <a:r>
              <a:rPr lang="fr-FR" dirty="0">
                <a:solidFill>
                  <a:srgbClr val="1911AE"/>
                </a:solidFill>
              </a:rPr>
              <a:t> (loi art. 2, I.2.a)</a:t>
            </a:r>
          </a:p>
          <a:p>
            <a:endParaRPr lang="fr-FR" dirty="0">
              <a:solidFill>
                <a:srgbClr val="1911AE"/>
              </a:solidFill>
            </a:endParaRPr>
          </a:p>
          <a:p>
            <a:endParaRPr lang="fr-FR" dirty="0">
              <a:solidFill>
                <a:srgbClr val="1911AE"/>
              </a:solidFill>
            </a:endParaRPr>
          </a:p>
        </p:txBody>
      </p:sp>
    </p:spTree>
    <p:extLst>
      <p:ext uri="{BB962C8B-B14F-4D97-AF65-F5344CB8AC3E}">
        <p14:creationId xmlns:p14="http://schemas.microsoft.com/office/powerpoint/2010/main" val="1926709312"/>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BE44C073-FB2A-4B0E-821C-B11CF0A973FF}"/>
              </a:ext>
            </a:extLst>
          </p:cNvPr>
          <p:cNvSpPr>
            <a:spLocks noGrp="1"/>
          </p:cNvSpPr>
          <p:nvPr>
            <p:ph idx="1"/>
          </p:nvPr>
        </p:nvSpPr>
        <p:spPr>
          <a:xfrm>
            <a:off x="296227" y="1496896"/>
            <a:ext cx="10382249" cy="5545137"/>
          </a:xfrm>
        </p:spPr>
        <p:txBody>
          <a:bodyPr/>
          <a:lstStyle/>
          <a:p>
            <a:pPr eaLnBrk="1" hangingPunct="1">
              <a:defRPr/>
            </a:pPr>
            <a:r>
              <a:rPr lang="fr-FR" altLang="fr-FR" sz="2000" b="1" u="sng" dirty="0">
                <a:solidFill>
                  <a:schemeClr val="tx2"/>
                </a:solidFill>
              </a:rPr>
              <a:t>Fin programmée de certains crédits d’impôt</a:t>
            </a:r>
          </a:p>
          <a:p>
            <a:pPr marL="0" indent="0" eaLnBrk="1" hangingPunct="1">
              <a:buFont typeface="Wingdings 2" panose="05020102010507070707" pitchFamily="18" charset="2"/>
              <a:buNone/>
              <a:defRPr/>
            </a:pPr>
            <a:endParaRPr lang="fr-FR" altLang="fr-FR" sz="1000" b="1" u="sng" dirty="0"/>
          </a:p>
          <a:p>
            <a:pPr marL="228600" lvl="1" eaLnBrk="1" hangingPunct="1">
              <a:defRPr/>
            </a:pPr>
            <a:r>
              <a:rPr lang="fr-FR" altLang="fr-FR" sz="1900" b="1" u="sng" dirty="0">
                <a:solidFill>
                  <a:schemeClr val="tx1"/>
                </a:solidFill>
              </a:rPr>
              <a:t>Crédit d’impôt formation des dirigeants :</a:t>
            </a:r>
            <a:endParaRPr lang="fr-FR" altLang="fr-FR" sz="1900" b="1" dirty="0">
              <a:solidFill>
                <a:schemeClr val="tx1">
                  <a:lumMod val="50000"/>
                  <a:lumOff val="50000"/>
                </a:schemeClr>
              </a:solidFill>
            </a:endParaRPr>
          </a:p>
          <a:p>
            <a:pPr lvl="2"/>
            <a:r>
              <a:rPr lang="fr-FR" dirty="0"/>
              <a:t>Le crédit d’impôt formation des dirigeants est égal au produit du nombre d’heures de formation par le taux horaire du SMIC (plafonné à 40 heures)</a:t>
            </a:r>
          </a:p>
          <a:p>
            <a:pPr lvl="2"/>
            <a:r>
              <a:rPr lang="fr-FR" dirty="0"/>
              <a:t>Application limitée aux heures de formation réalisées jusqu’au 31/12/2022</a:t>
            </a:r>
          </a:p>
          <a:p>
            <a:pPr marL="539750" lvl="2" eaLnBrk="1" hangingPunct="1">
              <a:defRPr/>
            </a:pPr>
            <a:endParaRPr lang="fr-FR" altLang="fr-FR" sz="1000" b="1" u="sng" dirty="0"/>
          </a:p>
          <a:p>
            <a:pPr marL="228600" lvl="1" eaLnBrk="1" hangingPunct="1">
              <a:defRPr/>
            </a:pPr>
            <a:r>
              <a:rPr lang="fr-FR" altLang="fr-FR" sz="1900" b="1" u="sng" dirty="0">
                <a:solidFill>
                  <a:schemeClr val="tx1"/>
                </a:solidFill>
              </a:rPr>
              <a:t>Crédit d’impôt métiers d’art :</a:t>
            </a:r>
            <a:endParaRPr lang="fr-FR" altLang="fr-FR" sz="1900" b="1" dirty="0">
              <a:solidFill>
                <a:schemeClr val="tx1">
                  <a:lumMod val="50000"/>
                  <a:lumOff val="50000"/>
                </a:schemeClr>
              </a:solidFill>
            </a:endParaRPr>
          </a:p>
          <a:p>
            <a:pPr lvl="2"/>
            <a:r>
              <a:rPr lang="fr-FR" dirty="0"/>
              <a:t>Les entreprises relevant des métiers d'art (industrielles, commerciales, artisanales, libérales…) peuvent bénéficier d'un crédit d'impôt égal à 10 % des dépenses de création d'ouvrages uniques réalisés en un seul exemplaire ou en petite série</a:t>
            </a:r>
          </a:p>
          <a:p>
            <a:pPr lvl="2"/>
            <a:r>
              <a:rPr lang="fr-FR" dirty="0"/>
              <a:t>Prorogation jusqu’au 31/12/2022</a:t>
            </a:r>
          </a:p>
        </p:txBody>
      </p:sp>
      <p:sp>
        <p:nvSpPr>
          <p:cNvPr id="8" name="Rectangle 2"/>
          <p:cNvSpPr>
            <a:spLocks noGrp="1" noChangeArrowheads="1"/>
          </p:cNvSpPr>
          <p:nvPr>
            <p:ph type="title"/>
          </p:nvPr>
        </p:nvSpPr>
        <p:spPr>
          <a:xfrm>
            <a:off x="786214" y="758684"/>
            <a:ext cx="6554624"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CREDITS ET REDUCTIONS D’IMPOTS</a:t>
            </a:r>
            <a:endParaRPr lang="fr-FR" spc="-150" dirty="0"/>
          </a:p>
        </p:txBody>
      </p:sp>
    </p:spTree>
    <p:extLst>
      <p:ext uri="{BB962C8B-B14F-4D97-AF65-F5344CB8AC3E}">
        <p14:creationId xmlns:p14="http://schemas.microsoft.com/office/powerpoint/2010/main" val="342042662"/>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xmlns="" id="{7561CE24-65CB-2C48-80F5-2A5B26AA5E39}"/>
              </a:ext>
            </a:extLst>
          </p:cNvPr>
          <p:cNvSpPr>
            <a:spLocks noGrp="1"/>
          </p:cNvSpPr>
          <p:nvPr>
            <p:ph type="subTitle" idx="1"/>
          </p:nvPr>
        </p:nvSpPr>
        <p:spPr/>
        <p:txBody>
          <a:bodyPr/>
          <a:lstStyle/>
          <a:p>
            <a:pPr algn="ctr"/>
            <a:r>
              <a:rPr lang="fr-FR" dirty="0" smtClean="0">
                <a:latin typeface="Calibri" panose="020F0502020204030204" pitchFamily="34" charset="0"/>
                <a:cs typeface="Calibri" panose="020F0502020204030204" pitchFamily="34" charset="0"/>
              </a:rPr>
              <a:t>C. TVA</a:t>
            </a:r>
            <a:endParaRPr lang="fr-FR" dirty="0">
              <a:cs typeface="Calibri Light" panose="020F0302020204030204" pitchFamily="34" charset="0"/>
            </a:endParaRPr>
          </a:p>
        </p:txBody>
      </p:sp>
      <p:sp>
        <p:nvSpPr>
          <p:cNvPr id="7" name="Espace réservé du contenu 2">
            <a:extLst>
              <a:ext uri="{FF2B5EF4-FFF2-40B4-BE49-F238E27FC236}">
                <a16:creationId xmlns:a16="http://schemas.microsoft.com/office/drawing/2014/main" xmlns="" id="{50F5FB0D-7E86-0C43-85D7-874D955C42F0}"/>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2</a:t>
            </a:r>
            <a:r>
              <a:rPr lang="fr-FR" sz="4000" dirty="0" smtClean="0">
                <a:solidFill>
                  <a:schemeClr val="bg1"/>
                </a:solidFill>
                <a:latin typeface="Avenir Medium" panose="02000503020000020003" pitchFamily="2" charset="0"/>
              </a:rPr>
              <a:t>. </a:t>
            </a:r>
            <a:endParaRPr lang="fr-FR" sz="4000" dirty="0">
              <a:solidFill>
                <a:schemeClr val="bg1"/>
              </a:solidFill>
              <a:latin typeface="Avenir Medium" panose="02000503020000020003" pitchFamily="2" charset="0"/>
            </a:endParaRPr>
          </a:p>
        </p:txBody>
      </p:sp>
      <p:sp>
        <p:nvSpPr>
          <p:cNvPr id="8" name="ZoneTexte 7">
            <a:extLst>
              <a:ext uri="{FF2B5EF4-FFF2-40B4-BE49-F238E27FC236}">
                <a16:creationId xmlns:a16="http://schemas.microsoft.com/office/drawing/2014/main" xmlns="" id="{78A28D96-CEA3-0A47-9A3F-B6772962DF53}"/>
              </a:ext>
            </a:extLst>
          </p:cNvPr>
          <p:cNvSpPr txBox="1"/>
          <p:nvPr/>
        </p:nvSpPr>
        <p:spPr>
          <a:xfrm>
            <a:off x="4127995" y="1522241"/>
            <a:ext cx="3498073" cy="461665"/>
          </a:xfrm>
          <a:prstGeom prst="rect">
            <a:avLst/>
          </a:prstGeom>
          <a:noFill/>
        </p:spPr>
        <p:txBody>
          <a:bodyPr wrap="none" rtlCol="0">
            <a:spAutoFit/>
          </a:bodyPr>
          <a:lstStyle/>
          <a:p>
            <a:r>
              <a:rPr lang="fr-FR" sz="2400" dirty="0">
                <a:solidFill>
                  <a:schemeClr val="bg1"/>
                </a:solidFill>
                <a:latin typeface="Calibri Light" panose="020F0302020204030204" pitchFamily="34" charset="0"/>
              </a:rPr>
              <a:t>FISCALITÉ </a:t>
            </a:r>
            <a:r>
              <a:rPr lang="fr-FR" sz="2400" dirty="0" smtClean="0">
                <a:solidFill>
                  <a:schemeClr val="bg1"/>
                </a:solidFill>
                <a:latin typeface="Calibri Light" panose="020F0302020204030204" pitchFamily="34" charset="0"/>
              </a:rPr>
              <a:t>DE l’ENTREPRISE</a:t>
            </a:r>
            <a:endParaRPr lang="fr-FR" sz="24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420199157"/>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527051" y="1487308"/>
            <a:ext cx="10177463" cy="5472607"/>
          </a:xfrm>
          <a:noFill/>
        </p:spPr>
        <p:txBody>
          <a:bodyPr>
            <a:normAutofit/>
          </a:bodyPr>
          <a:lstStyle/>
          <a:p>
            <a:pPr eaLnBrk="1" hangingPunct="1"/>
            <a:r>
              <a:rPr lang="fr-FR" sz="2000" b="1" u="sng" dirty="0"/>
              <a:t>TVA sur les carburants</a:t>
            </a:r>
          </a:p>
          <a:p>
            <a:pPr eaLnBrk="1" hangingPunct="1"/>
            <a:endParaRPr lang="fr-FR" sz="1000" b="1" u="sng" dirty="0"/>
          </a:p>
          <a:p>
            <a:pPr lvl="1" eaLnBrk="1" hangingPunct="1"/>
            <a:r>
              <a:rPr lang="fr-FR" sz="2000" u="sng" dirty="0">
                <a:solidFill>
                  <a:schemeClr val="tx1"/>
                </a:solidFill>
              </a:rPr>
              <a:t>Rappels</a:t>
            </a:r>
          </a:p>
          <a:p>
            <a:pPr lvl="1" eaLnBrk="1" hangingPunct="1"/>
            <a:endParaRPr lang="fr-FR" sz="1900" u="sng" dirty="0">
              <a:solidFill>
                <a:schemeClr val="tx1"/>
              </a:solidFill>
            </a:endParaRPr>
          </a:p>
          <a:p>
            <a:pPr lvl="2" eaLnBrk="1" hangingPunct="1"/>
            <a:r>
              <a:rPr lang="fr-FR" sz="1900" dirty="0">
                <a:cs typeface="Arial" pitchFamily="34" charset="0"/>
              </a:rPr>
              <a:t>TVA sur gazole utilisé comme carburant :</a:t>
            </a:r>
          </a:p>
          <a:p>
            <a:pPr lvl="3" eaLnBrk="1" hangingPunct="1"/>
            <a:r>
              <a:rPr lang="fr-FR" sz="1900" dirty="0">
                <a:solidFill>
                  <a:schemeClr val="tx1"/>
                </a:solidFill>
                <a:cs typeface="Arial" pitchFamily="34" charset="0"/>
              </a:rPr>
              <a:t>Déductible à 80 % pour le gazole pour des voitures particulières dont la TVA est exclue du droit à déduction</a:t>
            </a:r>
          </a:p>
          <a:p>
            <a:pPr lvl="3" eaLnBrk="1" hangingPunct="1"/>
            <a:r>
              <a:rPr lang="fr-FR" sz="1900" dirty="0">
                <a:solidFill>
                  <a:schemeClr val="tx1"/>
                </a:solidFill>
                <a:cs typeface="Arial" pitchFamily="34" charset="0"/>
              </a:rPr>
              <a:t>Déductible à 100 % pour les véhicules utilitaires légers dont la TVA est intégralement déductible</a:t>
            </a:r>
          </a:p>
          <a:p>
            <a:pPr lvl="2" eaLnBrk="1" hangingPunct="1"/>
            <a:endParaRPr lang="fr-FR" sz="1900" dirty="0">
              <a:cs typeface="Arial" pitchFamily="34" charset="0"/>
            </a:endParaRPr>
          </a:p>
          <a:p>
            <a:pPr lvl="2" eaLnBrk="1" hangingPunct="1"/>
            <a:r>
              <a:rPr lang="fr-FR" sz="1900" dirty="0">
                <a:cs typeface="Arial" pitchFamily="34" charset="0"/>
              </a:rPr>
              <a:t>TVA sur essence utilisée comme carburant :</a:t>
            </a:r>
          </a:p>
          <a:p>
            <a:pPr lvl="3" eaLnBrk="1" hangingPunct="1"/>
            <a:r>
              <a:rPr lang="fr-FR" sz="1900" dirty="0">
                <a:solidFill>
                  <a:schemeClr val="tx1"/>
                </a:solidFill>
                <a:cs typeface="Arial" pitchFamily="34" charset="0"/>
              </a:rPr>
              <a:t>Non déductible jusqu’en 2016, que le véhicule ouvre droit ou non à déduction</a:t>
            </a:r>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3032956874"/>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646693" y="942221"/>
            <a:ext cx="10177463" cy="5472607"/>
          </a:xfrm>
          <a:noFill/>
        </p:spPr>
        <p:txBody>
          <a:bodyPr>
            <a:normAutofit/>
          </a:bodyPr>
          <a:lstStyle/>
          <a:p>
            <a:pPr eaLnBrk="1" hangingPunct="1"/>
            <a:r>
              <a:rPr lang="fr-FR" sz="2000" b="1" dirty="0">
                <a:solidFill>
                  <a:srgbClr val="FF0000"/>
                </a:solidFill>
              </a:rPr>
              <a:t>TVA sur les carburants</a:t>
            </a:r>
          </a:p>
          <a:p>
            <a:pPr eaLnBrk="1" hangingPunct="1"/>
            <a:endParaRPr lang="fr-FR" sz="1000" b="1" u="sng" dirty="0"/>
          </a:p>
          <a:p>
            <a:pPr lvl="1" eaLnBrk="1" hangingPunct="1"/>
            <a:r>
              <a:rPr lang="fr-FR" sz="2000" u="sng" dirty="0">
                <a:solidFill>
                  <a:schemeClr val="tx1"/>
                </a:solidFill>
              </a:rPr>
              <a:t>LDF 2017 : alignement en 5 ans des deux régimes</a:t>
            </a:r>
          </a:p>
          <a:p>
            <a:pPr marL="530225" lvl="2" indent="0" eaLnBrk="1" hangingPunct="1">
              <a:buNone/>
            </a:pPr>
            <a:r>
              <a:rPr lang="fr-FR" sz="1900" dirty="0">
                <a:cs typeface="Arial" pitchFamily="34" charset="0"/>
              </a:rPr>
              <a:t>La TVA sur l’essence utilisée comme carburant est déductible à hauteur de :</a:t>
            </a:r>
            <a:endParaRPr lang="fr-FR" sz="1900" dirty="0">
              <a:solidFill>
                <a:schemeClr val="tx1"/>
              </a:solidFill>
              <a:cs typeface="Arial"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759183092"/>
              </p:ext>
            </p:extLst>
          </p:nvPr>
        </p:nvGraphicFramePr>
        <p:xfrm>
          <a:off x="719403" y="2996953"/>
          <a:ext cx="9505057" cy="3417534"/>
        </p:xfrm>
        <a:graphic>
          <a:graphicData uri="http://schemas.openxmlformats.org/drawingml/2006/table">
            <a:tbl>
              <a:tblPr firstRow="1" bandRow="1">
                <a:tableStyleId>{5C22544A-7EE6-4342-B048-85BDC9FD1C3A}</a:tableStyleId>
              </a:tblPr>
              <a:tblGrid>
                <a:gridCol w="1824203">
                  <a:extLst>
                    <a:ext uri="{9D8B030D-6E8A-4147-A177-3AD203B41FA5}">
                      <a16:colId xmlns="" xmlns:a16="http://schemas.microsoft.com/office/drawing/2014/main" val="1062896312"/>
                    </a:ext>
                  </a:extLst>
                </a:gridCol>
                <a:gridCol w="3840427">
                  <a:extLst>
                    <a:ext uri="{9D8B030D-6E8A-4147-A177-3AD203B41FA5}">
                      <a16:colId xmlns="" xmlns:a16="http://schemas.microsoft.com/office/drawing/2014/main" val="137205330"/>
                    </a:ext>
                  </a:extLst>
                </a:gridCol>
                <a:gridCol w="3840427">
                  <a:extLst>
                    <a:ext uri="{9D8B030D-6E8A-4147-A177-3AD203B41FA5}">
                      <a16:colId xmlns="" xmlns:a16="http://schemas.microsoft.com/office/drawing/2014/main" val="3127621107"/>
                    </a:ext>
                  </a:extLst>
                </a:gridCol>
              </a:tblGrid>
              <a:tr h="462909">
                <a:tc>
                  <a:txBody>
                    <a:bodyPr/>
                    <a:lstStyle/>
                    <a:p>
                      <a:endParaRPr lang="fr-FR" dirty="0"/>
                    </a:p>
                  </a:txBody>
                  <a:tcPr marL="121920" marR="121920"/>
                </a:tc>
                <a:tc>
                  <a:txBody>
                    <a:bodyPr/>
                    <a:lstStyle/>
                    <a:p>
                      <a:pPr algn="ctr"/>
                      <a:r>
                        <a:rPr lang="fr-FR" dirty="0"/>
                        <a:t>Véhicules n’ouvrant pas droit à déduction</a:t>
                      </a:r>
                    </a:p>
                  </a:txBody>
                  <a:tcPr marL="121920" marR="121920"/>
                </a:tc>
                <a:tc>
                  <a:txBody>
                    <a:bodyPr/>
                    <a:lstStyle/>
                    <a:p>
                      <a:pPr algn="ctr"/>
                      <a:r>
                        <a:rPr lang="fr-FR" dirty="0"/>
                        <a:t>Véhicules ouvrant droit à déduction</a:t>
                      </a:r>
                    </a:p>
                  </a:txBody>
                  <a:tcPr marL="121920" marR="121920"/>
                </a:tc>
                <a:extLst>
                  <a:ext uri="{0D108BD9-81ED-4DB2-BD59-A6C34878D82A}">
                    <a16:rowId xmlns="" xmlns:a16="http://schemas.microsoft.com/office/drawing/2014/main" val="639692379"/>
                  </a:ext>
                </a:extLst>
              </a:tr>
              <a:tr h="462909">
                <a:tc>
                  <a:txBody>
                    <a:bodyPr/>
                    <a:lstStyle/>
                    <a:p>
                      <a:r>
                        <a:rPr lang="fr-FR" dirty="0"/>
                        <a:t>2017</a:t>
                      </a:r>
                    </a:p>
                  </a:txBody>
                  <a:tcPr marL="121920" marR="121920"/>
                </a:tc>
                <a:tc>
                  <a:txBody>
                    <a:bodyPr/>
                    <a:lstStyle/>
                    <a:p>
                      <a:pPr algn="ctr"/>
                      <a:r>
                        <a:rPr lang="fr-FR" dirty="0"/>
                        <a:t>10 %</a:t>
                      </a:r>
                    </a:p>
                  </a:txBody>
                  <a:tcPr marL="121920" marR="121920"/>
                </a:tc>
                <a:tc>
                  <a:txBody>
                    <a:bodyPr/>
                    <a:lstStyle/>
                    <a:p>
                      <a:pPr algn="ctr"/>
                      <a:r>
                        <a:rPr lang="fr-FR" dirty="0"/>
                        <a:t>0 %</a:t>
                      </a:r>
                    </a:p>
                  </a:txBody>
                  <a:tcPr marL="121920" marR="121920"/>
                </a:tc>
                <a:extLst>
                  <a:ext uri="{0D108BD9-81ED-4DB2-BD59-A6C34878D82A}">
                    <a16:rowId xmlns="" xmlns:a16="http://schemas.microsoft.com/office/drawing/2014/main" val="2899693202"/>
                  </a:ext>
                </a:extLst>
              </a:tr>
              <a:tr h="462909">
                <a:tc>
                  <a:txBody>
                    <a:bodyPr/>
                    <a:lstStyle/>
                    <a:p>
                      <a:r>
                        <a:rPr lang="fr-FR" b="0" dirty="0">
                          <a:solidFill>
                            <a:schemeClr val="tx1"/>
                          </a:solidFill>
                        </a:rPr>
                        <a:t>2018</a:t>
                      </a:r>
                    </a:p>
                  </a:txBody>
                  <a:tcPr marL="121920" marR="121920"/>
                </a:tc>
                <a:tc>
                  <a:txBody>
                    <a:bodyPr/>
                    <a:lstStyle/>
                    <a:p>
                      <a:pPr algn="ctr"/>
                      <a:r>
                        <a:rPr lang="fr-FR" b="0" dirty="0">
                          <a:solidFill>
                            <a:schemeClr val="tx1"/>
                          </a:solidFill>
                        </a:rPr>
                        <a:t>20 %</a:t>
                      </a:r>
                    </a:p>
                  </a:txBody>
                  <a:tcPr marL="121920" marR="121920"/>
                </a:tc>
                <a:tc>
                  <a:txBody>
                    <a:bodyPr/>
                    <a:lstStyle/>
                    <a:p>
                      <a:pPr algn="ctr"/>
                      <a:r>
                        <a:rPr lang="fr-FR" b="0" dirty="0">
                          <a:solidFill>
                            <a:schemeClr val="tx1"/>
                          </a:solidFill>
                        </a:rPr>
                        <a:t>20 %</a:t>
                      </a:r>
                    </a:p>
                  </a:txBody>
                  <a:tcPr marL="121920" marR="121920"/>
                </a:tc>
                <a:extLst>
                  <a:ext uri="{0D108BD9-81ED-4DB2-BD59-A6C34878D82A}">
                    <a16:rowId xmlns="" xmlns:a16="http://schemas.microsoft.com/office/drawing/2014/main" val="2505288677"/>
                  </a:ext>
                </a:extLst>
              </a:tr>
              <a:tr h="462909">
                <a:tc>
                  <a:txBody>
                    <a:bodyPr/>
                    <a:lstStyle/>
                    <a:p>
                      <a:r>
                        <a:rPr lang="fr-FR" b="0" dirty="0">
                          <a:solidFill>
                            <a:schemeClr val="tx1"/>
                          </a:solidFill>
                        </a:rPr>
                        <a:t>2019</a:t>
                      </a:r>
                    </a:p>
                  </a:txBody>
                  <a:tcPr marL="121920" marR="121920"/>
                </a:tc>
                <a:tc>
                  <a:txBody>
                    <a:bodyPr/>
                    <a:lstStyle/>
                    <a:p>
                      <a:pPr algn="ctr"/>
                      <a:r>
                        <a:rPr lang="fr-FR" b="0" dirty="0">
                          <a:solidFill>
                            <a:schemeClr val="tx1"/>
                          </a:solidFill>
                        </a:rPr>
                        <a:t>40 %</a:t>
                      </a:r>
                    </a:p>
                  </a:txBody>
                  <a:tcPr marL="121920" marR="121920"/>
                </a:tc>
                <a:tc>
                  <a:txBody>
                    <a:bodyPr/>
                    <a:lstStyle/>
                    <a:p>
                      <a:pPr algn="ctr"/>
                      <a:r>
                        <a:rPr lang="fr-FR" b="0" dirty="0">
                          <a:solidFill>
                            <a:schemeClr val="tx1"/>
                          </a:solidFill>
                        </a:rPr>
                        <a:t>40 %</a:t>
                      </a:r>
                    </a:p>
                  </a:txBody>
                  <a:tcPr marL="121920" marR="121920"/>
                </a:tc>
                <a:extLst>
                  <a:ext uri="{0D108BD9-81ED-4DB2-BD59-A6C34878D82A}">
                    <a16:rowId xmlns="" xmlns:a16="http://schemas.microsoft.com/office/drawing/2014/main" val="3544521043"/>
                  </a:ext>
                </a:extLst>
              </a:tr>
              <a:tr h="462909">
                <a:tc>
                  <a:txBody>
                    <a:bodyPr/>
                    <a:lstStyle/>
                    <a:p>
                      <a:r>
                        <a:rPr lang="fr-FR" b="1" dirty="0">
                          <a:solidFill>
                            <a:srgbClr val="FF0000"/>
                          </a:solidFill>
                        </a:rPr>
                        <a:t>2020</a:t>
                      </a:r>
                    </a:p>
                  </a:txBody>
                  <a:tcPr marL="121920" marR="121920"/>
                </a:tc>
                <a:tc>
                  <a:txBody>
                    <a:bodyPr/>
                    <a:lstStyle/>
                    <a:p>
                      <a:pPr algn="ctr"/>
                      <a:r>
                        <a:rPr lang="fr-FR" b="1" dirty="0">
                          <a:solidFill>
                            <a:srgbClr val="FF0000"/>
                          </a:solidFill>
                        </a:rPr>
                        <a:t>60 %</a:t>
                      </a:r>
                    </a:p>
                  </a:txBody>
                  <a:tcPr marL="121920" marR="121920"/>
                </a:tc>
                <a:tc>
                  <a:txBody>
                    <a:bodyPr/>
                    <a:lstStyle/>
                    <a:p>
                      <a:pPr algn="ctr"/>
                      <a:r>
                        <a:rPr lang="fr-FR" b="1" dirty="0">
                          <a:solidFill>
                            <a:srgbClr val="FF0000"/>
                          </a:solidFill>
                        </a:rPr>
                        <a:t>60 %</a:t>
                      </a:r>
                    </a:p>
                  </a:txBody>
                  <a:tcPr marL="121920" marR="121920"/>
                </a:tc>
                <a:extLst>
                  <a:ext uri="{0D108BD9-81ED-4DB2-BD59-A6C34878D82A}">
                    <a16:rowId xmlns="" xmlns:a16="http://schemas.microsoft.com/office/drawing/2014/main" val="1725063698"/>
                  </a:ext>
                </a:extLst>
              </a:tr>
              <a:tr h="462909">
                <a:tc>
                  <a:txBody>
                    <a:bodyPr/>
                    <a:lstStyle/>
                    <a:p>
                      <a:r>
                        <a:rPr lang="fr-FR" dirty="0"/>
                        <a:t>2021</a:t>
                      </a:r>
                    </a:p>
                  </a:txBody>
                  <a:tcPr marL="121920" marR="121920"/>
                </a:tc>
                <a:tc>
                  <a:txBody>
                    <a:bodyPr/>
                    <a:lstStyle/>
                    <a:p>
                      <a:pPr algn="ctr"/>
                      <a:r>
                        <a:rPr lang="fr-FR" dirty="0"/>
                        <a:t>80 %</a:t>
                      </a:r>
                    </a:p>
                  </a:txBody>
                  <a:tcPr marL="121920" marR="121920"/>
                </a:tc>
                <a:tc>
                  <a:txBody>
                    <a:bodyPr/>
                    <a:lstStyle/>
                    <a:p>
                      <a:pPr algn="ctr"/>
                      <a:r>
                        <a:rPr lang="fr-FR" dirty="0"/>
                        <a:t>80 %</a:t>
                      </a:r>
                    </a:p>
                  </a:txBody>
                  <a:tcPr marL="121920" marR="121920"/>
                </a:tc>
                <a:extLst>
                  <a:ext uri="{0D108BD9-81ED-4DB2-BD59-A6C34878D82A}">
                    <a16:rowId xmlns="" xmlns:a16="http://schemas.microsoft.com/office/drawing/2014/main" val="455665322"/>
                  </a:ext>
                </a:extLst>
              </a:tr>
              <a:tr h="462909">
                <a:tc>
                  <a:txBody>
                    <a:bodyPr/>
                    <a:lstStyle/>
                    <a:p>
                      <a:r>
                        <a:rPr lang="fr-FR" dirty="0"/>
                        <a:t>À partir de 2022</a:t>
                      </a:r>
                    </a:p>
                  </a:txBody>
                  <a:tcPr marL="121920" marR="121920"/>
                </a:tc>
                <a:tc>
                  <a:txBody>
                    <a:bodyPr/>
                    <a:lstStyle/>
                    <a:p>
                      <a:pPr algn="ctr"/>
                      <a:r>
                        <a:rPr lang="fr-FR" dirty="0"/>
                        <a:t>80 %</a:t>
                      </a:r>
                    </a:p>
                  </a:txBody>
                  <a:tcPr marL="121920" marR="121920"/>
                </a:tc>
                <a:tc>
                  <a:txBody>
                    <a:bodyPr/>
                    <a:lstStyle/>
                    <a:p>
                      <a:pPr algn="ctr"/>
                      <a:r>
                        <a:rPr lang="fr-FR" dirty="0"/>
                        <a:t>100 %</a:t>
                      </a:r>
                    </a:p>
                  </a:txBody>
                  <a:tcPr marL="121920" marR="121920"/>
                </a:tc>
                <a:extLst>
                  <a:ext uri="{0D108BD9-81ED-4DB2-BD59-A6C34878D82A}">
                    <a16:rowId xmlns="" xmlns:a16="http://schemas.microsoft.com/office/drawing/2014/main" val="3140059513"/>
                  </a:ext>
                </a:extLst>
              </a:tr>
            </a:tbl>
          </a:graphicData>
        </a:graphic>
      </p:graphicFrame>
    </p:spTree>
    <p:extLst>
      <p:ext uri="{BB962C8B-B14F-4D97-AF65-F5344CB8AC3E}">
        <p14:creationId xmlns:p14="http://schemas.microsoft.com/office/powerpoint/2010/main" val="1049608678"/>
      </p:ext>
    </p:extLst>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noChangeAspect="1"/>
          </p:cNvSpPr>
          <p:nvPr>
            <p:ph type="title"/>
          </p:nvPr>
        </p:nvSpPr>
        <p:spPr bwMode="auto">
          <a:xfrm>
            <a:off x="239349" y="260648"/>
            <a:ext cx="9861780" cy="648072"/>
          </a:xfrm>
          <a:ln w="12700">
            <a:solidFill>
              <a:schemeClr val="tx2"/>
            </a:solidFill>
            <a:miter lim="800000"/>
            <a:headEnd/>
            <a:tailEnd/>
          </a:ln>
        </p:spPr>
        <p:txBody>
          <a:bodyPr wrap="square" lIns="91440" tIns="45720" rIns="91440" bIns="45720" numCol="1" compatLnSpc="1">
            <a:prstTxWarp prst="textNoShape">
              <a:avLst/>
            </a:prstTxWarp>
            <a:normAutofit/>
          </a:bodyPr>
          <a:lstStyle/>
          <a:p>
            <a:pPr algn="ctr" eaLnBrk="1" hangingPunct="1">
              <a:defRPr/>
            </a:pPr>
            <a:r>
              <a:rPr lang="fr-FR" sz="3000" dirty="0" smtClean="0">
                <a:solidFill>
                  <a:schemeClr val="tx2"/>
                </a:solidFill>
                <a:latin typeface="+mn-lt"/>
                <a:cs typeface="Arial" charset="0"/>
              </a:rPr>
              <a:t>TVA</a:t>
            </a:r>
            <a:endParaRPr lang="fr-FR" sz="3000" dirty="0">
              <a:solidFill>
                <a:schemeClr val="tx2"/>
              </a:solidFill>
              <a:latin typeface="+mn-lt"/>
              <a:cs typeface="Arial" charset="0"/>
            </a:endParaRPr>
          </a:p>
        </p:txBody>
      </p:sp>
      <p:sp>
        <p:nvSpPr>
          <p:cNvPr id="9" name="Espace réservé du contenu 16"/>
          <p:cNvSpPr>
            <a:spLocks noGrp="1"/>
          </p:cNvSpPr>
          <p:nvPr>
            <p:ph idx="1"/>
          </p:nvPr>
        </p:nvSpPr>
        <p:spPr>
          <a:xfrm>
            <a:off x="403726" y="1429779"/>
            <a:ext cx="10369152" cy="5400599"/>
          </a:xfrm>
          <a:noFill/>
        </p:spPr>
        <p:txBody>
          <a:bodyPr>
            <a:normAutofit/>
          </a:bodyPr>
          <a:lstStyle/>
          <a:p>
            <a:pPr eaLnBrk="1" hangingPunct="1">
              <a:defRPr/>
            </a:pPr>
            <a:r>
              <a:rPr lang="fr-FR" sz="2000" b="1" u="sng" dirty="0">
                <a:solidFill>
                  <a:schemeClr val="tx2"/>
                </a:solidFill>
              </a:rPr>
              <a:t>Renforcement des conditions d’exonération</a:t>
            </a:r>
            <a:br>
              <a:rPr lang="fr-FR" sz="2000" b="1" u="sng" dirty="0">
                <a:solidFill>
                  <a:schemeClr val="tx2"/>
                </a:solidFill>
              </a:rPr>
            </a:br>
            <a:r>
              <a:rPr lang="fr-FR" sz="2000" b="1" u="sng" dirty="0">
                <a:solidFill>
                  <a:schemeClr val="tx2"/>
                </a:solidFill>
              </a:rPr>
              <a:t>des livraisons intracommunautaires</a:t>
            </a:r>
          </a:p>
          <a:p>
            <a:pPr lvl="1" eaLnBrk="1" hangingPunct="1"/>
            <a:endParaRPr lang="fr-FR" sz="1000" u="sng" dirty="0">
              <a:solidFill>
                <a:schemeClr val="tx1"/>
              </a:solidFill>
            </a:endParaRPr>
          </a:p>
          <a:p>
            <a:pPr lvl="1" eaLnBrk="1" hangingPunct="1"/>
            <a:r>
              <a:rPr lang="fr-FR" sz="1900" u="sng" dirty="0">
                <a:solidFill>
                  <a:schemeClr val="tx1"/>
                </a:solidFill>
              </a:rPr>
              <a:t>Rappels des règles applicables jusqu’au 31/12/2019</a:t>
            </a:r>
          </a:p>
          <a:p>
            <a:pPr lvl="1" eaLnBrk="1" hangingPunct="1"/>
            <a:endParaRPr lang="fr-FR" sz="1000" u="sng" dirty="0">
              <a:solidFill>
                <a:schemeClr val="tx1"/>
              </a:solidFill>
            </a:endParaRPr>
          </a:p>
          <a:p>
            <a:pPr lvl="2"/>
            <a:r>
              <a:rPr lang="fr-FR" sz="1800" dirty="0"/>
              <a:t>L'exonération s'applique lorsque quatre conditions sont remplies :</a:t>
            </a:r>
          </a:p>
          <a:p>
            <a:pPr lvl="3"/>
            <a:r>
              <a:rPr lang="fr-FR" sz="1800" dirty="0"/>
              <a:t>La livraison est effectuée à titre onéreux </a:t>
            </a:r>
          </a:p>
          <a:p>
            <a:pPr lvl="3"/>
            <a:r>
              <a:rPr lang="fr-FR" sz="1800" dirty="0"/>
              <a:t>Le vendeur est un assujetti agissant en tant que tel </a:t>
            </a:r>
          </a:p>
          <a:p>
            <a:pPr lvl="3"/>
            <a:r>
              <a:rPr lang="fr-FR" sz="1800" dirty="0"/>
              <a:t>L’acquéreur est un assujetti ou une personne morale non assujettie qui ne bénéficie pas, dans son État membre, du régime des PBRD</a:t>
            </a:r>
          </a:p>
          <a:p>
            <a:pPr lvl="3"/>
            <a:r>
              <a:rPr lang="fr-FR" sz="1800" dirty="0"/>
              <a:t>Le bien est expédié ou transporté hors de France à destination d'un autre État membre</a:t>
            </a:r>
          </a:p>
          <a:p>
            <a:pPr lvl="2" eaLnBrk="1" hangingPunct="1"/>
            <a:r>
              <a:rPr lang="fr-FR" sz="1800" dirty="0"/>
              <a:t>Exonération non subordonnée à la détention, par l’acquéreur, d'un numéro d'identification à la TVA valable dans un autre État membre (absence de numéro : amende)</a:t>
            </a:r>
          </a:p>
          <a:p>
            <a:pPr lvl="2" eaLnBrk="1" hangingPunct="1"/>
            <a:r>
              <a:rPr lang="fr-FR" sz="1800" dirty="0"/>
              <a:t>Exonération non subordonnée au dépôt d’une DEB</a:t>
            </a:r>
            <a:endParaRPr lang="fr-FR" sz="1500" dirty="0">
              <a:solidFill>
                <a:schemeClr val="tx1"/>
              </a:solidFill>
              <a:cs typeface="Arial" pitchFamily="34" charset="0"/>
            </a:endParaRPr>
          </a:p>
        </p:txBody>
      </p:sp>
    </p:spTree>
    <p:extLst>
      <p:ext uri="{BB962C8B-B14F-4D97-AF65-F5344CB8AC3E}">
        <p14:creationId xmlns:p14="http://schemas.microsoft.com/office/powerpoint/2010/main" val="412667648"/>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35360" y="1457401"/>
            <a:ext cx="10369152" cy="5400599"/>
          </a:xfrm>
          <a:noFill/>
        </p:spPr>
        <p:txBody>
          <a:bodyPr>
            <a:normAutofit/>
          </a:bodyPr>
          <a:lstStyle/>
          <a:p>
            <a:pPr eaLnBrk="1" hangingPunct="1">
              <a:defRPr/>
            </a:pPr>
            <a:r>
              <a:rPr lang="fr-FR" sz="2000" b="1" u="sng" dirty="0">
                <a:solidFill>
                  <a:schemeClr val="tx2"/>
                </a:solidFill>
              </a:rPr>
              <a:t>Renforcement des conditions d’exonération</a:t>
            </a:r>
            <a:br>
              <a:rPr lang="fr-FR" sz="2000" b="1" u="sng" dirty="0">
                <a:solidFill>
                  <a:schemeClr val="tx2"/>
                </a:solidFill>
              </a:rPr>
            </a:br>
            <a:r>
              <a:rPr lang="fr-FR" sz="2000" b="1" u="sng" dirty="0">
                <a:solidFill>
                  <a:schemeClr val="tx2"/>
                </a:solidFill>
              </a:rPr>
              <a:t>des livraisons intracommunautaires</a:t>
            </a:r>
          </a:p>
          <a:p>
            <a:pPr lvl="1" eaLnBrk="1" hangingPunct="1"/>
            <a:endParaRPr lang="fr-FR" sz="1000" u="sng" dirty="0">
              <a:solidFill>
                <a:schemeClr val="tx1"/>
              </a:solidFill>
            </a:endParaRPr>
          </a:p>
          <a:p>
            <a:pPr lvl="1" eaLnBrk="1" hangingPunct="1"/>
            <a:r>
              <a:rPr lang="fr-FR" sz="1900" u="sng" dirty="0">
                <a:solidFill>
                  <a:schemeClr val="tx1"/>
                </a:solidFill>
              </a:rPr>
              <a:t>LDF 2020 : deux nouvelles conditions de fond pour l’exonération TVA des livraisons intracommunautaires :</a:t>
            </a:r>
          </a:p>
          <a:p>
            <a:pPr lvl="1" eaLnBrk="1" hangingPunct="1"/>
            <a:endParaRPr lang="fr-FR" sz="1000" u="sng" dirty="0">
              <a:solidFill>
                <a:schemeClr val="tx1"/>
              </a:solidFill>
            </a:endParaRPr>
          </a:p>
          <a:p>
            <a:pPr lvl="2"/>
            <a:r>
              <a:rPr lang="fr-FR" sz="1800" b="1" dirty="0"/>
              <a:t>L’acquéreur doit être identifié à la TVA </a:t>
            </a:r>
            <a:r>
              <a:rPr lang="fr-FR" sz="1800" dirty="0"/>
              <a:t>dans un État membre autre que celui du départ ou de l'expédition des biens</a:t>
            </a:r>
          </a:p>
          <a:p>
            <a:pPr lvl="3"/>
            <a:r>
              <a:rPr lang="fr-FR" sz="1800" dirty="0"/>
              <a:t>Il doit avoir communiqué son numéro d'identification au fournisseur </a:t>
            </a:r>
          </a:p>
          <a:p>
            <a:pPr lvl="3"/>
            <a:r>
              <a:rPr lang="fr-FR" sz="1800" dirty="0"/>
              <a:t>Le numéro TVA du client doit être mentionné sur la facture</a:t>
            </a:r>
          </a:p>
          <a:p>
            <a:pPr lvl="3"/>
            <a:r>
              <a:rPr lang="fr-FR" sz="1800" dirty="0"/>
              <a:t>Ce numéro doit être vérifié dans la base VIES</a:t>
            </a:r>
          </a:p>
          <a:p>
            <a:pPr lvl="3"/>
            <a:r>
              <a:rPr lang="fr-FR" sz="1800" dirty="0"/>
              <a:t>La preuve de la validité du numéro de TVA doit être conservée par le fournisseur</a:t>
            </a:r>
          </a:p>
          <a:p>
            <a:pPr lvl="3"/>
            <a:endParaRPr lang="fr-FR" sz="1000" dirty="0"/>
          </a:p>
          <a:p>
            <a:pPr lvl="2"/>
            <a:r>
              <a:rPr lang="fr-FR" sz="1900" b="1" dirty="0"/>
              <a:t>Le fournisseur doit avoir souscrit des DEB </a:t>
            </a:r>
            <a:r>
              <a:rPr lang="fr-FR" sz="1900" dirty="0"/>
              <a:t>comportant l’ensemble des mentions obligatoires</a:t>
            </a:r>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4140087426"/>
      </p:ext>
    </p:extLst>
  </p:cSld>
  <p:clrMapOvr>
    <a:masterClrMapping/>
  </p:clrMapOvr>
  <p:transition spd="slow">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93173" y="1462648"/>
            <a:ext cx="10369152" cy="4237397"/>
          </a:xfrm>
          <a:noFill/>
        </p:spPr>
        <p:txBody>
          <a:bodyPr>
            <a:normAutofit/>
          </a:bodyPr>
          <a:lstStyle/>
          <a:p>
            <a:pPr eaLnBrk="1" hangingPunct="1">
              <a:defRPr/>
            </a:pPr>
            <a:r>
              <a:rPr lang="fr-FR" sz="2000" b="1" u="sng" dirty="0">
                <a:solidFill>
                  <a:schemeClr val="tx2"/>
                </a:solidFill>
              </a:rPr>
              <a:t>Réforme du régime des ventes à distance</a:t>
            </a:r>
          </a:p>
          <a:p>
            <a:pPr lvl="1" eaLnBrk="1" hangingPunct="1"/>
            <a:endParaRPr lang="fr-FR" sz="1000" u="sng" dirty="0">
              <a:solidFill>
                <a:schemeClr val="tx1"/>
              </a:solidFill>
            </a:endParaRPr>
          </a:p>
          <a:p>
            <a:pPr lvl="1" eaLnBrk="1" hangingPunct="1"/>
            <a:r>
              <a:rPr lang="fr-FR" sz="1900" u="sng" dirty="0">
                <a:solidFill>
                  <a:schemeClr val="tx1"/>
                </a:solidFill>
              </a:rPr>
              <a:t>Rappels :</a:t>
            </a:r>
          </a:p>
          <a:p>
            <a:pPr lvl="2"/>
            <a:r>
              <a:rPr lang="fr-FR" sz="1800" dirty="0"/>
              <a:t>Une vente à distance est la livraison d’un bien meuble corporel par un assujetti à un acquéreur établi dans un autre Etat UE qui est un particulier ou une personnes bénéficiant du régime dérogatoire (PBRD)</a:t>
            </a:r>
          </a:p>
          <a:p>
            <a:pPr lvl="2"/>
            <a:r>
              <a:rPr lang="fr-FR" sz="1800" dirty="0"/>
              <a:t>La TVA est toujours due par le vendeur mais en fonction d’un seuil fixé par chaque Etat, la TVA est due dans le pays de départ ou dans le pays d’arrivée</a:t>
            </a:r>
          </a:p>
          <a:p>
            <a:pPr lvl="2"/>
            <a:r>
              <a:rPr lang="fr-FR" sz="1900" dirty="0"/>
              <a:t>Le seuil annuel est de 35 000 € HT ou 100 000 € HT selon les Etats</a:t>
            </a:r>
          </a:p>
          <a:p>
            <a:pPr lvl="1" eaLnBrk="1" hangingPunct="1"/>
            <a:endParaRPr lang="fr-FR" sz="1000" u="sng" dirty="0">
              <a:solidFill>
                <a:schemeClr val="tx1"/>
              </a:solidFill>
            </a:endParaRPr>
          </a:p>
          <a:p>
            <a:pPr lvl="1" eaLnBrk="1" hangingPunct="1"/>
            <a:r>
              <a:rPr lang="fr-FR" sz="1900" u="sng" dirty="0">
                <a:solidFill>
                  <a:schemeClr val="tx1"/>
                </a:solidFill>
              </a:rPr>
              <a:t>LDF 2020 :</a:t>
            </a:r>
          </a:p>
          <a:p>
            <a:pPr lvl="2"/>
            <a:r>
              <a:rPr lang="fr-FR" sz="1800" dirty="0"/>
              <a:t>Transposition de la Directive UE du 05/12/2017 harmonisant le régime des ventes à distance</a:t>
            </a:r>
          </a:p>
          <a:p>
            <a:pPr lvl="2"/>
            <a:r>
              <a:rPr lang="fr-FR" sz="1800" dirty="0"/>
              <a:t>Applicable à compter du 1</a:t>
            </a:r>
            <a:r>
              <a:rPr lang="fr-FR" sz="1800" baseline="30000" dirty="0"/>
              <a:t>er</a:t>
            </a:r>
            <a:r>
              <a:rPr lang="fr-FR" sz="1800" dirty="0"/>
              <a:t> janvier 2021</a:t>
            </a:r>
            <a:endParaRPr lang="fr-FR" sz="1900" dirty="0"/>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1723621869"/>
      </p:ext>
    </p:extLst>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35360" y="1597630"/>
            <a:ext cx="10369152" cy="4110961"/>
          </a:xfrm>
          <a:noFill/>
        </p:spPr>
        <p:txBody>
          <a:bodyPr>
            <a:normAutofit/>
          </a:bodyPr>
          <a:lstStyle/>
          <a:p>
            <a:pPr eaLnBrk="1" hangingPunct="1">
              <a:defRPr/>
            </a:pPr>
            <a:r>
              <a:rPr lang="fr-FR" sz="2000" b="1" u="sng" dirty="0">
                <a:solidFill>
                  <a:schemeClr val="tx2"/>
                </a:solidFill>
              </a:rPr>
              <a:t>Réforme du régime des ventes à distance</a:t>
            </a:r>
          </a:p>
          <a:p>
            <a:pPr lvl="1" eaLnBrk="1" hangingPunct="1"/>
            <a:endParaRPr lang="fr-FR" sz="1000" u="sng" dirty="0">
              <a:solidFill>
                <a:schemeClr val="tx1"/>
              </a:solidFill>
            </a:endParaRPr>
          </a:p>
          <a:p>
            <a:pPr lvl="1" eaLnBrk="1" hangingPunct="1"/>
            <a:r>
              <a:rPr lang="fr-FR" sz="1900" u="sng" dirty="0">
                <a:solidFill>
                  <a:schemeClr val="tx1"/>
                </a:solidFill>
              </a:rPr>
              <a:t>LDF 2020 : Institution d’un seuil unique de 10 000 €</a:t>
            </a:r>
          </a:p>
          <a:p>
            <a:pPr lvl="2"/>
            <a:r>
              <a:rPr lang="fr-FR" sz="1800" dirty="0"/>
              <a:t>Si opérations inférieures à 10 000 € sur l’année, taxation dans l’Etat de départ, sauf option pour une taxation dans le pays d’arrivée</a:t>
            </a:r>
          </a:p>
          <a:p>
            <a:pPr lvl="2"/>
            <a:r>
              <a:rPr lang="fr-FR" sz="1800" dirty="0"/>
              <a:t>Si opérations supérieures, taxation dans l’Etat d’arrivée</a:t>
            </a:r>
          </a:p>
          <a:p>
            <a:pPr lvl="2"/>
            <a:r>
              <a:rPr lang="fr-FR" sz="1800" dirty="0"/>
              <a:t>Seuil commun avec celui applicable aux prestations servies par voie électronique depuis le 1</a:t>
            </a:r>
            <a:r>
              <a:rPr lang="fr-FR" sz="1800" baseline="30000" dirty="0"/>
              <a:t>er</a:t>
            </a:r>
            <a:r>
              <a:rPr lang="fr-FR" sz="1800" dirty="0"/>
              <a:t> janvier 2019</a:t>
            </a:r>
          </a:p>
          <a:p>
            <a:pPr lvl="2"/>
            <a:r>
              <a:rPr lang="fr-FR" sz="1800" dirty="0"/>
              <a:t>Sont exclues les livraisons de biens d’occasion, objets d’art, moyens de transport d’occasion….</a:t>
            </a:r>
          </a:p>
          <a:p>
            <a:pPr lvl="2"/>
            <a:r>
              <a:rPr lang="fr-FR" sz="1800" dirty="0"/>
              <a:t>Le dépassement du seuil doit être apprécié en tenant compte des opérations réalisées pendant l’année civile en cours et durant l’année civile précédente. Taxation dans l’Etat d’arrivée à compter du jour du dépassement (et l’année suivante).</a:t>
            </a:r>
          </a:p>
          <a:p>
            <a:pPr lvl="2"/>
            <a:r>
              <a:rPr lang="fr-FR" sz="1800" dirty="0"/>
              <a:t>Option pour une taxation dans le pays d’arrivée : option pour une période de 2 années civiles renouvelable par tacite reconduction par périodes de 2 ans</a:t>
            </a:r>
            <a:endParaRPr lang="fr-FR" sz="1900" dirty="0"/>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3042393276"/>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35360" y="1517851"/>
            <a:ext cx="10369152" cy="5400599"/>
          </a:xfrm>
          <a:noFill/>
        </p:spPr>
        <p:txBody>
          <a:bodyPr>
            <a:normAutofit/>
          </a:bodyPr>
          <a:lstStyle/>
          <a:p>
            <a:pPr eaLnBrk="1" hangingPunct="1">
              <a:defRPr/>
            </a:pPr>
            <a:r>
              <a:rPr lang="fr-FR" sz="2000" b="1" u="sng" dirty="0">
                <a:solidFill>
                  <a:schemeClr val="tx2"/>
                </a:solidFill>
              </a:rPr>
              <a:t>Réforme des guichets uniques de déclaration et de paiement de la TVA</a:t>
            </a:r>
          </a:p>
          <a:p>
            <a:pPr lvl="1" eaLnBrk="1" hangingPunct="1"/>
            <a:endParaRPr lang="fr-FR" sz="1000" u="sng" dirty="0">
              <a:solidFill>
                <a:schemeClr val="tx1"/>
              </a:solidFill>
            </a:endParaRPr>
          </a:p>
          <a:p>
            <a:pPr lvl="1" eaLnBrk="1" hangingPunct="1"/>
            <a:r>
              <a:rPr lang="fr-FR" sz="1900" u="sng" dirty="0">
                <a:solidFill>
                  <a:schemeClr val="tx1"/>
                </a:solidFill>
              </a:rPr>
              <a:t>Guichet unique pour des opérations situées en UE</a:t>
            </a:r>
          </a:p>
          <a:p>
            <a:pPr lvl="1" eaLnBrk="1" hangingPunct="1"/>
            <a:endParaRPr lang="fr-FR" sz="1000" u="sng" dirty="0">
              <a:solidFill>
                <a:schemeClr val="tx1"/>
              </a:solidFill>
            </a:endParaRPr>
          </a:p>
          <a:p>
            <a:pPr lvl="2"/>
            <a:r>
              <a:rPr lang="fr-FR" sz="1800" dirty="0"/>
              <a:t>Recours facultatif au guichet unique pour les assujettis redevables de la TVA au titre d’opérations réalisées en UE</a:t>
            </a:r>
          </a:p>
          <a:p>
            <a:pPr lvl="3"/>
            <a:r>
              <a:rPr lang="fr-FR" sz="1800" dirty="0"/>
              <a:t>Opérateur dispensé d’émettre une facture au titre de ces opérations</a:t>
            </a:r>
          </a:p>
          <a:p>
            <a:pPr lvl="3"/>
            <a:r>
              <a:rPr lang="fr-FR" sz="1800" dirty="0"/>
              <a:t>Aucune possibilité via le guichet de déduire la TVA payée localement : recours à la procédure de demande de </a:t>
            </a:r>
            <a:r>
              <a:rPr lang="fr-FR" sz="1800" dirty="0" err="1"/>
              <a:t>rbt</a:t>
            </a:r>
            <a:endParaRPr lang="fr-FR" sz="1800" dirty="0"/>
          </a:p>
          <a:p>
            <a:pPr lvl="1" eaLnBrk="1" hangingPunct="1"/>
            <a:endParaRPr lang="fr-FR" sz="1000" u="sng" dirty="0">
              <a:solidFill>
                <a:schemeClr val="tx1"/>
              </a:solidFill>
            </a:endParaRPr>
          </a:p>
          <a:p>
            <a:pPr lvl="2"/>
            <a:r>
              <a:rPr lang="fr-FR" sz="1800" dirty="0"/>
              <a:t>Obligations pour l’opérateur :</a:t>
            </a:r>
          </a:p>
          <a:p>
            <a:pPr lvl="3"/>
            <a:r>
              <a:rPr lang="fr-FR" sz="1800" dirty="0"/>
              <a:t>D’informer l’Administration du début de l’activité imposable</a:t>
            </a:r>
          </a:p>
          <a:p>
            <a:pPr lvl="3"/>
            <a:r>
              <a:rPr lang="fr-FR" sz="1800" dirty="0"/>
              <a:t>De déclarer une TVA chaque trimestre (même sans opération)</a:t>
            </a:r>
          </a:p>
          <a:p>
            <a:pPr lvl="3"/>
            <a:r>
              <a:rPr lang="fr-FR" sz="1800" dirty="0"/>
              <a:t>Tenue d’un registre des opérations réalisées (conservé 10 ans)</a:t>
            </a:r>
          </a:p>
          <a:p>
            <a:pPr marL="776288" lvl="3" indent="0">
              <a:buNone/>
            </a:pPr>
            <a:r>
              <a:rPr lang="fr-FR" sz="1800" dirty="0"/>
              <a:t>Attente des décrets d’application</a:t>
            </a:r>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3975271654"/>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506276" y="1642739"/>
            <a:ext cx="10369152" cy="5400599"/>
          </a:xfrm>
          <a:noFill/>
        </p:spPr>
        <p:txBody>
          <a:bodyPr>
            <a:normAutofit/>
          </a:bodyPr>
          <a:lstStyle/>
          <a:p>
            <a:pPr eaLnBrk="1" hangingPunct="1">
              <a:defRPr/>
            </a:pPr>
            <a:r>
              <a:rPr lang="fr-FR" sz="2000" b="1" u="sng" dirty="0">
                <a:solidFill>
                  <a:schemeClr val="tx2"/>
                </a:solidFill>
              </a:rPr>
              <a:t>Facturation électronique</a:t>
            </a:r>
          </a:p>
          <a:p>
            <a:pPr lvl="1" eaLnBrk="1" hangingPunct="1"/>
            <a:endParaRPr lang="fr-FR" sz="1000" u="sng" dirty="0">
              <a:solidFill>
                <a:schemeClr val="tx1"/>
              </a:solidFill>
            </a:endParaRPr>
          </a:p>
          <a:p>
            <a:pPr lvl="1"/>
            <a:r>
              <a:rPr lang="fr-FR" sz="1800" dirty="0"/>
              <a:t>Marchés </a:t>
            </a:r>
            <a:r>
              <a:rPr lang="fr-FR" sz="1800" b="1" dirty="0"/>
              <a:t>publics</a:t>
            </a:r>
          </a:p>
          <a:p>
            <a:pPr lvl="2"/>
            <a:r>
              <a:rPr lang="fr-FR" sz="1800" dirty="0"/>
              <a:t>Facturation électronique obligatoire au 1</a:t>
            </a:r>
            <a:r>
              <a:rPr lang="fr-FR" sz="1800" baseline="30000" dirty="0"/>
              <a:t>er</a:t>
            </a:r>
            <a:r>
              <a:rPr lang="fr-FR" sz="1800" dirty="0"/>
              <a:t> janvier </a:t>
            </a:r>
            <a:r>
              <a:rPr lang="fr-FR" sz="1800" b="1" dirty="0"/>
              <a:t>2020</a:t>
            </a:r>
            <a:r>
              <a:rPr lang="fr-FR" sz="1800" dirty="0"/>
              <a:t>, quel que soit le fournisseur</a:t>
            </a:r>
          </a:p>
          <a:p>
            <a:pPr lvl="2"/>
            <a:endParaRPr lang="fr-FR" sz="1000" dirty="0"/>
          </a:p>
          <a:p>
            <a:pPr lvl="1"/>
            <a:r>
              <a:rPr lang="fr-FR" sz="1800" dirty="0"/>
              <a:t>Marchés </a:t>
            </a:r>
            <a:r>
              <a:rPr lang="fr-FR" sz="1800" b="1" dirty="0"/>
              <a:t>privés</a:t>
            </a:r>
          </a:p>
          <a:p>
            <a:pPr lvl="2"/>
            <a:r>
              <a:rPr lang="fr-FR" sz="1800" dirty="0"/>
              <a:t>Vers une généralisation de la facturation électronique </a:t>
            </a:r>
            <a:r>
              <a:rPr lang="fr-FR" sz="1800" b="1" dirty="0"/>
              <a:t>entre</a:t>
            </a:r>
            <a:r>
              <a:rPr lang="fr-FR" sz="1800" dirty="0"/>
              <a:t> le 1</a:t>
            </a:r>
            <a:r>
              <a:rPr lang="fr-FR" sz="1800" baseline="30000" dirty="0"/>
              <a:t>er</a:t>
            </a:r>
            <a:r>
              <a:rPr lang="fr-FR" sz="1800" dirty="0"/>
              <a:t> janvier </a:t>
            </a:r>
            <a:r>
              <a:rPr lang="fr-FR" sz="1800" b="1" dirty="0"/>
              <a:t>2023</a:t>
            </a:r>
            <a:r>
              <a:rPr lang="fr-FR" sz="1800" dirty="0"/>
              <a:t> et le 1</a:t>
            </a:r>
            <a:r>
              <a:rPr lang="fr-FR" sz="1800" baseline="30000" dirty="0"/>
              <a:t>er</a:t>
            </a:r>
            <a:r>
              <a:rPr lang="fr-FR" sz="1800" dirty="0"/>
              <a:t> janvier </a:t>
            </a:r>
            <a:r>
              <a:rPr lang="fr-FR" sz="1800" b="1" dirty="0"/>
              <a:t>2025</a:t>
            </a:r>
          </a:p>
          <a:p>
            <a:pPr lvl="3"/>
            <a:r>
              <a:rPr lang="fr-FR" sz="1800" dirty="0"/>
              <a:t>Le calendrier exact sera fixé par décret</a:t>
            </a:r>
          </a:p>
          <a:p>
            <a:pPr lvl="2"/>
            <a:r>
              <a:rPr lang="fr-FR" sz="1800" dirty="0"/>
              <a:t>Transfert des informations figurant sur les factures électroniques, de façon systématique, à l’administration fiscale</a:t>
            </a:r>
          </a:p>
          <a:p>
            <a:pPr lvl="3"/>
            <a:r>
              <a:rPr lang="fr-FR" sz="1800" dirty="0"/>
              <a:t>Pour la collecte et le contrôle de la TVA</a:t>
            </a:r>
          </a:p>
          <a:p>
            <a:pPr lvl="2"/>
            <a:r>
              <a:rPr lang="fr-FR" sz="1800" dirty="0"/>
              <a:t>Un rapport remis au Parlement en 2020 précisera :</a:t>
            </a:r>
          </a:p>
          <a:p>
            <a:pPr lvl="3"/>
            <a:r>
              <a:rPr lang="fr-FR" sz="1800" dirty="0"/>
              <a:t>Le type de données transmises</a:t>
            </a:r>
          </a:p>
          <a:p>
            <a:pPr lvl="3"/>
            <a:r>
              <a:rPr lang="fr-FR" sz="1800" dirty="0"/>
              <a:t>Et les modalités de leur utilisation par l’administration fiscale</a:t>
            </a:r>
          </a:p>
          <a:p>
            <a:pPr lvl="2"/>
            <a:endParaRPr lang="fr-FR" sz="1800" dirty="0"/>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1800978404"/>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spc="-150" dirty="0">
                <a:solidFill>
                  <a:srgbClr val="F84A4F"/>
                </a:solidFill>
              </a:rPr>
              <a:t>Revalorisation des seuils, plafonds ou abattements</a:t>
            </a:r>
          </a:p>
        </p:txBody>
      </p:sp>
      <p:sp>
        <p:nvSpPr>
          <p:cNvPr id="3" name="Espace réservé du contenu 2"/>
          <p:cNvSpPr>
            <a:spLocks noGrp="1"/>
          </p:cNvSpPr>
          <p:nvPr>
            <p:ph idx="1"/>
          </p:nvPr>
        </p:nvSpPr>
        <p:spPr>
          <a:xfrm>
            <a:off x="838200" y="1690688"/>
            <a:ext cx="10515600" cy="5167312"/>
          </a:xfrm>
        </p:spPr>
        <p:txBody>
          <a:bodyPr>
            <a:normAutofit/>
          </a:bodyPr>
          <a:lstStyle/>
          <a:p>
            <a:pPr marL="0" indent="0">
              <a:buNone/>
            </a:pPr>
            <a:r>
              <a:rPr lang="fr-FR" sz="2600" dirty="0">
                <a:solidFill>
                  <a:srgbClr val="1911AE"/>
                </a:solidFill>
              </a:rPr>
              <a:t>Certains seuils et limites sont revalorisés, dans la même proportion que la limite supérieure de la première tranche du barème d'imposition.  </a:t>
            </a:r>
          </a:p>
          <a:p>
            <a:pPr marL="0" indent="0">
              <a:buNone/>
            </a:pPr>
            <a:r>
              <a:rPr lang="fr-FR" sz="2600" dirty="0">
                <a:solidFill>
                  <a:srgbClr val="1911AE"/>
                </a:solidFill>
              </a:rPr>
              <a:t>Ces seuils et limites sont donc relevés de 1,00 % pour l'impôt sur les revenus de 2019 (loi, art. 2, I.2°.c) :</a:t>
            </a:r>
          </a:p>
          <a:p>
            <a:pPr marL="0" indent="0">
              <a:buNone/>
            </a:pPr>
            <a:r>
              <a:rPr lang="fr-FR" sz="2600" dirty="0">
                <a:solidFill>
                  <a:srgbClr val="1911AE"/>
                </a:solidFill>
              </a:rPr>
              <a:t>Entre autre :</a:t>
            </a:r>
          </a:p>
          <a:p>
            <a:pPr lvl="0"/>
            <a:r>
              <a:rPr lang="fr-FR" sz="2600" dirty="0">
                <a:solidFill>
                  <a:srgbClr val="1911AE"/>
                </a:solidFill>
              </a:rPr>
              <a:t>Déduction forfaitaire de 10 % sur les salaires (12.502 € à 12</a:t>
            </a:r>
            <a:r>
              <a:rPr lang="fr-FR" sz="2600" dirty="0">
                <a:solidFill>
                  <a:srgbClr val="002060"/>
                </a:solidFill>
              </a:rPr>
              <a:t>.6</a:t>
            </a:r>
            <a:r>
              <a:rPr lang="fr-FR" sz="2600" dirty="0">
                <a:solidFill>
                  <a:srgbClr val="1911AE"/>
                </a:solidFill>
              </a:rPr>
              <a:t>27 €)</a:t>
            </a:r>
          </a:p>
          <a:p>
            <a:pPr lvl="0"/>
            <a:r>
              <a:rPr lang="fr-FR" sz="2600" dirty="0">
                <a:solidFill>
                  <a:srgbClr val="1911AE"/>
                </a:solidFill>
              </a:rPr>
              <a:t>Limite de revenu fiscal de référence, par part de quotient familial, pour l’application du taux nul du PAS (25.000 € à 25.400 €)</a:t>
            </a:r>
          </a:p>
          <a:p>
            <a:pPr lvl="0"/>
            <a:r>
              <a:rPr lang="fr-FR" sz="2600" dirty="0">
                <a:solidFill>
                  <a:srgbClr val="1911AE"/>
                </a:solidFill>
              </a:rPr>
              <a:t>L’avantage résultant de l’application du quotient familial est plafonné à 1.567 € (1.551 € / 2018) pour chacune des demi-parts (loi art. 2, I.2°.b) </a:t>
            </a:r>
          </a:p>
          <a:p>
            <a:endParaRPr lang="fr-FR" sz="2600" dirty="0">
              <a:solidFill>
                <a:srgbClr val="1911AE"/>
              </a:solidFill>
            </a:endParaRPr>
          </a:p>
        </p:txBody>
      </p:sp>
    </p:spTree>
    <p:extLst>
      <p:ext uri="{BB962C8B-B14F-4D97-AF65-F5344CB8AC3E}">
        <p14:creationId xmlns:p14="http://schemas.microsoft.com/office/powerpoint/2010/main" val="2555643155"/>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412272" y="1457401"/>
            <a:ext cx="10369152" cy="5400599"/>
          </a:xfrm>
          <a:noFill/>
        </p:spPr>
        <p:txBody>
          <a:bodyPr>
            <a:normAutofit/>
          </a:bodyPr>
          <a:lstStyle/>
          <a:p>
            <a:pPr eaLnBrk="1" hangingPunct="1">
              <a:defRPr/>
            </a:pPr>
            <a:r>
              <a:rPr lang="fr-FR" sz="2000" b="1" u="sng" dirty="0">
                <a:solidFill>
                  <a:schemeClr val="tx2"/>
                </a:solidFill>
              </a:rPr>
              <a:t>Exonérations et réforme de certains taux de TVA</a:t>
            </a:r>
          </a:p>
          <a:p>
            <a:pPr lvl="1"/>
            <a:r>
              <a:rPr lang="fr-FR" sz="1800" dirty="0"/>
              <a:t>Extension du taux de 10 % des activités culturelles, ludiques…</a:t>
            </a:r>
          </a:p>
          <a:p>
            <a:pPr lvl="2"/>
            <a:r>
              <a:rPr lang="fr-FR" sz="1800" dirty="0"/>
              <a:t>Sont désormais éligibles les parcs aquatiques et les bases de loisirs</a:t>
            </a:r>
          </a:p>
          <a:p>
            <a:pPr lvl="3"/>
            <a:r>
              <a:rPr lang="fr-FR" sz="1800" dirty="0"/>
              <a:t>Entrée en vigueur : 1</a:t>
            </a:r>
            <a:r>
              <a:rPr lang="fr-FR" sz="1800" baseline="30000" dirty="0"/>
              <a:t>er</a:t>
            </a:r>
            <a:r>
              <a:rPr lang="fr-FR" sz="1800" dirty="0"/>
              <a:t> janvier 2020</a:t>
            </a:r>
          </a:p>
          <a:p>
            <a:pPr lvl="1"/>
            <a:r>
              <a:rPr lang="fr-FR" sz="1800" dirty="0"/>
              <a:t>Logements du secteur locatif social et du secteur intermédiaire</a:t>
            </a:r>
          </a:p>
          <a:p>
            <a:pPr lvl="2"/>
            <a:r>
              <a:rPr lang="fr-FR" sz="1800" dirty="0"/>
              <a:t>Abaissement de 10 % à 5,5 % du taux de TVA applicable aux livraisons, livraisons à soi-même et travaux de certains logements locatifs sociaux </a:t>
            </a:r>
          </a:p>
          <a:p>
            <a:pPr lvl="3"/>
            <a:r>
              <a:rPr lang="fr-FR" sz="1800" dirty="0"/>
              <a:t>Logements financés par des prêts aidés</a:t>
            </a:r>
          </a:p>
          <a:p>
            <a:pPr lvl="2"/>
            <a:r>
              <a:rPr lang="fr-FR" sz="1800" dirty="0"/>
              <a:t>Élargissement de l'investissement dans le secteur locatif intermédiaire aux filiales des caisses de retraite et de prévoyance en leur permettant de bénéficier du taux de 10 %</a:t>
            </a:r>
          </a:p>
          <a:p>
            <a:pPr lvl="1"/>
            <a:r>
              <a:rPr lang="fr-FR" sz="1800" dirty="0"/>
              <a:t>Boissons alcoolisées</a:t>
            </a:r>
          </a:p>
          <a:p>
            <a:pPr lvl="2"/>
            <a:r>
              <a:rPr lang="fr-FR" sz="1800" dirty="0"/>
              <a:t>Légalisation de la doctrine administrative sur le taux d’alcool au-delà duquel le taux normal de TVA est appliqué (0,5 % pour la bière et 1,2 % pour les autres boissons)</a:t>
            </a:r>
          </a:p>
          <a:p>
            <a:pPr lvl="1" eaLnBrk="1" hangingPunct="1"/>
            <a:endParaRPr lang="fr-FR" sz="1000" u="sng" dirty="0">
              <a:solidFill>
                <a:schemeClr val="tx1"/>
              </a:solidFill>
            </a:endParaRPr>
          </a:p>
        </p:txBody>
      </p:sp>
      <p:sp>
        <p:nvSpPr>
          <p:cNvPr id="5" name="Rectangle 2"/>
          <p:cNvSpPr>
            <a:spLocks noGrp="1" noChangeArrowheads="1"/>
          </p:cNvSpPr>
          <p:nvPr>
            <p:ph type="title"/>
          </p:nvPr>
        </p:nvSpPr>
        <p:spPr>
          <a:xfrm>
            <a:off x="834611" y="775775"/>
            <a:ext cx="968551" cy="576064"/>
          </a:xfrm>
          <a:ln w="12700">
            <a:noFill/>
            <a:miter lim="800000"/>
            <a:headEnd/>
            <a:tailEnd/>
          </a:ln>
        </p:spPr>
        <p:txBody>
          <a:bodyPr vert="horz" wrap="square" lIns="91440" tIns="45720" rIns="91440" bIns="45720" numCol="1" anchor="b" anchorCtr="0" compatLnSpc="1">
            <a:prstTxWarp prst="textNoShape">
              <a:avLst/>
            </a:prstTxWarp>
            <a:normAutofit/>
          </a:bodyPr>
          <a:lstStyle/>
          <a:p>
            <a:pPr eaLnBrk="1" hangingPunct="1"/>
            <a:r>
              <a:rPr lang="fr-FR" spc="-150" dirty="0" smtClean="0"/>
              <a:t>TVA</a:t>
            </a:r>
            <a:endParaRPr lang="fr-FR" spc="-150" dirty="0"/>
          </a:p>
        </p:txBody>
      </p:sp>
    </p:spTree>
    <p:extLst>
      <p:ext uri="{BB962C8B-B14F-4D97-AF65-F5344CB8AC3E}">
        <p14:creationId xmlns:p14="http://schemas.microsoft.com/office/powerpoint/2010/main" val="3505410069"/>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35360" y="1463908"/>
            <a:ext cx="10369152" cy="5400599"/>
          </a:xfrm>
          <a:noFill/>
        </p:spPr>
        <p:txBody>
          <a:bodyPr>
            <a:normAutofit/>
          </a:bodyPr>
          <a:lstStyle/>
          <a:p>
            <a:pPr eaLnBrk="1" hangingPunct="1">
              <a:defRPr/>
            </a:pPr>
            <a:r>
              <a:rPr lang="fr-FR" sz="2000" b="1" u="sng" dirty="0">
                <a:solidFill>
                  <a:schemeClr val="tx2"/>
                </a:solidFill>
              </a:rPr>
              <a:t>Aménagements des tarifs liés aux émissions de CO2 </a:t>
            </a:r>
          </a:p>
          <a:p>
            <a:pPr lvl="1" eaLnBrk="1" hangingPunct="1"/>
            <a:endParaRPr lang="fr-FR" sz="1000" u="sng" dirty="0">
              <a:solidFill>
                <a:schemeClr val="tx1"/>
              </a:solidFill>
            </a:endParaRPr>
          </a:p>
          <a:p>
            <a:pPr lvl="1"/>
            <a:r>
              <a:rPr lang="fr-FR" sz="1900" dirty="0"/>
              <a:t>Nouvelles méthodes européennes de calcul des émissions de CO2</a:t>
            </a:r>
          </a:p>
          <a:p>
            <a:pPr lvl="2"/>
            <a:r>
              <a:rPr lang="fr-FR" sz="1600" dirty="0"/>
              <a:t>Nouveaux calculs en moyenne plus élevés de 20 à 30 % que les anciens</a:t>
            </a:r>
          </a:p>
          <a:p>
            <a:pPr lvl="2"/>
            <a:r>
              <a:rPr lang="fr-FR" sz="1600" dirty="0"/>
              <a:t>Entrée en vigueur de la nouvelle procédure : 1</a:t>
            </a:r>
            <a:r>
              <a:rPr lang="fr-FR" sz="1600" baseline="30000" dirty="0"/>
              <a:t>er</a:t>
            </a:r>
            <a:r>
              <a:rPr lang="fr-FR" sz="1600" dirty="0"/>
              <a:t> semestre 2020</a:t>
            </a:r>
          </a:p>
          <a:p>
            <a:pPr lvl="1" eaLnBrk="1" hangingPunct="1"/>
            <a:endParaRPr lang="fr-FR" sz="1000" u="sng" dirty="0">
              <a:solidFill>
                <a:schemeClr val="tx1"/>
              </a:solidFill>
            </a:endParaRPr>
          </a:p>
          <a:p>
            <a:pPr lvl="1"/>
            <a:r>
              <a:rPr lang="fr-FR" sz="1900" dirty="0"/>
              <a:t>Evolution du tarif de la TVS (si nouvelle procédure d’</a:t>
            </a:r>
            <a:r>
              <a:rPr lang="fr-FR" sz="1900" dirty="0" err="1"/>
              <a:t>immat</a:t>
            </a:r>
            <a:r>
              <a:rPr lang="fr-FR" sz="1900" dirty="0"/>
              <a:t>.)</a:t>
            </a:r>
          </a:p>
          <a:p>
            <a:pPr lvl="2"/>
            <a:endParaRPr lang="fr-FR" sz="1600" dirty="0"/>
          </a:p>
        </p:txBody>
      </p:sp>
      <p:graphicFrame>
        <p:nvGraphicFramePr>
          <p:cNvPr id="4" name="Tableau 3">
            <a:extLst>
              <a:ext uri="{FF2B5EF4-FFF2-40B4-BE49-F238E27FC236}">
                <a16:creationId xmlns="" xmlns:a16="http://schemas.microsoft.com/office/drawing/2014/main" id="{6840D804-FCB4-4F3A-A7A3-6B5431D1CD89}"/>
              </a:ext>
            </a:extLst>
          </p:cNvPr>
          <p:cNvGraphicFramePr>
            <a:graphicFrameLocks noGrp="1"/>
          </p:cNvGraphicFramePr>
          <p:nvPr>
            <p:extLst>
              <p:ext uri="{D42A27DB-BD31-4B8C-83A1-F6EECF244321}">
                <p14:modId xmlns:p14="http://schemas.microsoft.com/office/powerpoint/2010/main" val="3054052424"/>
              </p:ext>
            </p:extLst>
          </p:nvPr>
        </p:nvGraphicFramePr>
        <p:xfrm>
          <a:off x="863416" y="3212976"/>
          <a:ext cx="10801200" cy="3429000"/>
        </p:xfrm>
        <a:graphic>
          <a:graphicData uri="http://schemas.openxmlformats.org/drawingml/2006/table">
            <a:tbl>
              <a:tblPr firstRow="1" bandRow="1">
                <a:tableStyleId>{5C22544A-7EE6-4342-B048-85BDC9FD1C3A}</a:tableStyleId>
              </a:tblPr>
              <a:tblGrid>
                <a:gridCol w="3120349">
                  <a:extLst>
                    <a:ext uri="{9D8B030D-6E8A-4147-A177-3AD203B41FA5}">
                      <a16:colId xmlns="" xmlns:a16="http://schemas.microsoft.com/office/drawing/2014/main" val="3029643189"/>
                    </a:ext>
                  </a:extLst>
                </a:gridCol>
                <a:gridCol w="4080451">
                  <a:extLst>
                    <a:ext uri="{9D8B030D-6E8A-4147-A177-3AD203B41FA5}">
                      <a16:colId xmlns="" xmlns:a16="http://schemas.microsoft.com/office/drawing/2014/main" val="698280608"/>
                    </a:ext>
                  </a:extLst>
                </a:gridCol>
                <a:gridCol w="3600400">
                  <a:extLst>
                    <a:ext uri="{9D8B030D-6E8A-4147-A177-3AD203B41FA5}">
                      <a16:colId xmlns="" xmlns:a16="http://schemas.microsoft.com/office/drawing/2014/main" val="1355182573"/>
                    </a:ext>
                  </a:extLst>
                </a:gridCol>
              </a:tblGrid>
              <a:tr h="527801">
                <a:tc>
                  <a:txBody>
                    <a:bodyPr/>
                    <a:lstStyle/>
                    <a:p>
                      <a:r>
                        <a:rPr lang="fr-FR" sz="1500" dirty="0"/>
                        <a:t>Tarif applicable par gramme de CO² (en €)</a:t>
                      </a:r>
                    </a:p>
                  </a:txBody>
                  <a:tcPr marL="121920" marR="121920"/>
                </a:tc>
                <a:tc>
                  <a:txBody>
                    <a:bodyPr/>
                    <a:lstStyle/>
                    <a:p>
                      <a:r>
                        <a:rPr lang="fr-FR" sz="1500" dirty="0"/>
                        <a:t>Taux d’émission par CO² (en g/km) avant la </a:t>
                      </a:r>
                      <a:r>
                        <a:rPr lang="fr-FR" sz="1500" dirty="0" err="1"/>
                        <a:t>LdF</a:t>
                      </a:r>
                      <a:r>
                        <a:rPr lang="fr-FR" sz="1500" dirty="0"/>
                        <a:t> 2020</a:t>
                      </a: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dirty="0"/>
                        <a:t>Taux d’émission par CO² (en g/km) après la </a:t>
                      </a:r>
                      <a:r>
                        <a:rPr lang="fr-FR" sz="1500" dirty="0" err="1"/>
                        <a:t>LdF</a:t>
                      </a:r>
                      <a:r>
                        <a:rPr lang="fr-FR" sz="1500" dirty="0"/>
                        <a:t> 2020</a:t>
                      </a:r>
                    </a:p>
                  </a:txBody>
                  <a:tcPr marL="121920" marR="121920"/>
                </a:tc>
                <a:extLst>
                  <a:ext uri="{0D108BD9-81ED-4DB2-BD59-A6C34878D82A}">
                    <a16:rowId xmlns="" xmlns:a16="http://schemas.microsoft.com/office/drawing/2014/main" val="2804401080"/>
                  </a:ext>
                </a:extLst>
              </a:tr>
              <a:tr h="217330">
                <a:tc>
                  <a:txBody>
                    <a:bodyPr/>
                    <a:lstStyle/>
                    <a:p>
                      <a:pPr algn="ctr"/>
                      <a:r>
                        <a:rPr lang="fr-FR" sz="1500" dirty="0"/>
                        <a:t>0</a:t>
                      </a:r>
                    </a:p>
                  </a:txBody>
                  <a:tcPr marL="121920" marR="121920"/>
                </a:tc>
                <a:tc>
                  <a:txBody>
                    <a:bodyPr/>
                    <a:lstStyle/>
                    <a:p>
                      <a:pPr algn="ctr"/>
                      <a:r>
                        <a:rPr lang="fr-FR" sz="1500" dirty="0"/>
                        <a:t> x &lt; 20</a:t>
                      </a:r>
                    </a:p>
                  </a:txBody>
                  <a:tcPr marL="121920" marR="121920"/>
                </a:tc>
                <a:tc>
                  <a:txBody>
                    <a:bodyPr/>
                    <a:lstStyle/>
                    <a:p>
                      <a:pPr algn="ctr"/>
                      <a:r>
                        <a:rPr lang="fr-FR" sz="1500" dirty="0"/>
                        <a:t> x &lt; 20</a:t>
                      </a:r>
                    </a:p>
                  </a:txBody>
                  <a:tcPr marL="121920" marR="121920"/>
                </a:tc>
                <a:extLst>
                  <a:ext uri="{0D108BD9-81ED-4DB2-BD59-A6C34878D82A}">
                    <a16:rowId xmlns="" xmlns:a16="http://schemas.microsoft.com/office/drawing/2014/main" val="265533699"/>
                  </a:ext>
                </a:extLst>
              </a:tr>
              <a:tr h="217330">
                <a:tc>
                  <a:txBody>
                    <a:bodyPr/>
                    <a:lstStyle/>
                    <a:p>
                      <a:pPr algn="ctr"/>
                      <a:r>
                        <a:rPr lang="fr-FR" sz="1500" dirty="0"/>
                        <a:t>1</a:t>
                      </a:r>
                    </a:p>
                  </a:txBody>
                  <a:tcPr marL="121920" marR="121920"/>
                </a:tc>
                <a:tc>
                  <a:txBody>
                    <a:bodyPr/>
                    <a:lstStyle/>
                    <a:p>
                      <a:pPr algn="ctr"/>
                      <a:r>
                        <a:rPr lang="fr-FR" sz="1500" dirty="0"/>
                        <a:t>21 &lt; x &lt; 60</a:t>
                      </a:r>
                    </a:p>
                  </a:txBody>
                  <a:tcPr marL="121920" marR="121920"/>
                </a:tc>
                <a:tc>
                  <a:txBody>
                    <a:bodyPr/>
                    <a:lstStyle/>
                    <a:p>
                      <a:pPr algn="ctr"/>
                      <a:r>
                        <a:rPr lang="fr-FR" sz="1500" dirty="0"/>
                        <a:t>21 &lt; x &lt; </a:t>
                      </a:r>
                      <a:r>
                        <a:rPr lang="fr-FR" sz="1500" b="1" dirty="0">
                          <a:solidFill>
                            <a:srgbClr val="FF0000"/>
                          </a:solidFill>
                        </a:rPr>
                        <a:t>50</a:t>
                      </a:r>
                    </a:p>
                  </a:txBody>
                  <a:tcPr marL="121920" marR="121920"/>
                </a:tc>
                <a:extLst>
                  <a:ext uri="{0D108BD9-81ED-4DB2-BD59-A6C34878D82A}">
                    <a16:rowId xmlns="" xmlns:a16="http://schemas.microsoft.com/office/drawing/2014/main" val="3915679282"/>
                  </a:ext>
                </a:extLst>
              </a:tr>
              <a:tr h="217330">
                <a:tc>
                  <a:txBody>
                    <a:bodyPr/>
                    <a:lstStyle/>
                    <a:p>
                      <a:pPr algn="ctr"/>
                      <a:r>
                        <a:rPr lang="fr-FR" sz="1500" dirty="0"/>
                        <a:t>2</a:t>
                      </a:r>
                    </a:p>
                  </a:txBody>
                  <a:tcPr marL="121920" marR="121920"/>
                </a:tc>
                <a:tc>
                  <a:txBody>
                    <a:bodyPr/>
                    <a:lstStyle/>
                    <a:p>
                      <a:pPr algn="ctr"/>
                      <a:r>
                        <a:rPr lang="fr-FR" sz="1500" dirty="0"/>
                        <a:t>61&lt; x &lt; 100</a:t>
                      </a:r>
                    </a:p>
                  </a:txBody>
                  <a:tcPr marL="121920" marR="121920"/>
                </a:tc>
                <a:tc>
                  <a:txBody>
                    <a:bodyPr/>
                    <a:lstStyle/>
                    <a:p>
                      <a:pPr algn="ctr"/>
                      <a:r>
                        <a:rPr lang="fr-FR" sz="1500" b="1" kern="1200" dirty="0">
                          <a:solidFill>
                            <a:srgbClr val="FF0000"/>
                          </a:solidFill>
                          <a:latin typeface="+mn-lt"/>
                          <a:ea typeface="+mn-ea"/>
                          <a:cs typeface="+mn-cs"/>
                        </a:rPr>
                        <a:t>51</a:t>
                      </a:r>
                      <a:r>
                        <a:rPr lang="fr-FR" sz="1500" dirty="0"/>
                        <a:t>&lt; x &lt; </a:t>
                      </a:r>
                      <a:r>
                        <a:rPr lang="fr-FR" sz="1500" b="1" kern="1200" dirty="0">
                          <a:solidFill>
                            <a:srgbClr val="FF0000"/>
                          </a:solidFill>
                          <a:latin typeface="+mn-lt"/>
                          <a:ea typeface="+mn-ea"/>
                          <a:cs typeface="+mn-cs"/>
                        </a:rPr>
                        <a:t>120</a:t>
                      </a:r>
                    </a:p>
                  </a:txBody>
                  <a:tcPr marL="121920" marR="121920"/>
                </a:tc>
                <a:extLst>
                  <a:ext uri="{0D108BD9-81ED-4DB2-BD59-A6C34878D82A}">
                    <a16:rowId xmlns="" xmlns:a16="http://schemas.microsoft.com/office/drawing/2014/main" val="4213807474"/>
                  </a:ext>
                </a:extLst>
              </a:tr>
              <a:tr h="217330">
                <a:tc>
                  <a:txBody>
                    <a:bodyPr/>
                    <a:lstStyle/>
                    <a:p>
                      <a:pPr algn="ctr"/>
                      <a:r>
                        <a:rPr lang="fr-FR" sz="1500" dirty="0"/>
                        <a:t>4,5</a:t>
                      </a:r>
                    </a:p>
                  </a:txBody>
                  <a:tcPr marL="121920" marR="121920"/>
                </a:tc>
                <a:tc>
                  <a:txBody>
                    <a:bodyPr/>
                    <a:lstStyle/>
                    <a:p>
                      <a:pPr algn="ctr"/>
                      <a:r>
                        <a:rPr lang="fr-FR" sz="1500" dirty="0"/>
                        <a:t>101 &lt; x &lt; 120</a:t>
                      </a:r>
                    </a:p>
                  </a:txBody>
                  <a:tcPr marL="121920" marR="121920"/>
                </a:tc>
                <a:tc>
                  <a:txBody>
                    <a:bodyPr/>
                    <a:lstStyle/>
                    <a:p>
                      <a:pPr algn="ctr"/>
                      <a:r>
                        <a:rPr lang="fr-FR" sz="1500" b="1" kern="1200" dirty="0">
                          <a:solidFill>
                            <a:srgbClr val="FF0000"/>
                          </a:solidFill>
                          <a:latin typeface="+mn-lt"/>
                          <a:ea typeface="+mn-ea"/>
                          <a:cs typeface="+mn-cs"/>
                        </a:rPr>
                        <a:t>121 </a:t>
                      </a:r>
                      <a:r>
                        <a:rPr lang="fr-FR" sz="1500" dirty="0"/>
                        <a:t>&lt; x &lt; </a:t>
                      </a:r>
                      <a:r>
                        <a:rPr lang="fr-FR" sz="1500" b="1" kern="1200" dirty="0">
                          <a:solidFill>
                            <a:srgbClr val="FF0000"/>
                          </a:solidFill>
                          <a:latin typeface="+mn-lt"/>
                          <a:ea typeface="+mn-ea"/>
                          <a:cs typeface="+mn-cs"/>
                        </a:rPr>
                        <a:t>150</a:t>
                      </a:r>
                    </a:p>
                  </a:txBody>
                  <a:tcPr marL="121920" marR="121920"/>
                </a:tc>
                <a:extLst>
                  <a:ext uri="{0D108BD9-81ED-4DB2-BD59-A6C34878D82A}">
                    <a16:rowId xmlns="" xmlns:a16="http://schemas.microsoft.com/office/drawing/2014/main" val="3311144976"/>
                  </a:ext>
                </a:extLst>
              </a:tr>
              <a:tr h="217330">
                <a:tc>
                  <a:txBody>
                    <a:bodyPr/>
                    <a:lstStyle/>
                    <a:p>
                      <a:pPr algn="ctr"/>
                      <a:r>
                        <a:rPr lang="fr-FR" sz="1500" dirty="0"/>
                        <a:t>6,5</a:t>
                      </a:r>
                    </a:p>
                  </a:txBody>
                  <a:tcPr marL="121920" marR="121920"/>
                </a:tc>
                <a:tc>
                  <a:txBody>
                    <a:bodyPr/>
                    <a:lstStyle/>
                    <a:p>
                      <a:pPr algn="ctr"/>
                      <a:r>
                        <a:rPr lang="fr-FR" sz="1500" dirty="0"/>
                        <a:t>121 &lt; x &lt; 140</a:t>
                      </a:r>
                    </a:p>
                  </a:txBody>
                  <a:tcPr marL="121920" marR="121920"/>
                </a:tc>
                <a:tc>
                  <a:txBody>
                    <a:bodyPr/>
                    <a:lstStyle/>
                    <a:p>
                      <a:pPr algn="ctr"/>
                      <a:r>
                        <a:rPr lang="fr-FR" sz="1500" b="1" kern="1200" dirty="0">
                          <a:solidFill>
                            <a:srgbClr val="FF0000"/>
                          </a:solidFill>
                          <a:latin typeface="+mn-lt"/>
                          <a:ea typeface="+mn-ea"/>
                          <a:cs typeface="+mn-cs"/>
                        </a:rPr>
                        <a:t>151</a:t>
                      </a:r>
                      <a:r>
                        <a:rPr lang="fr-FR" sz="1500" dirty="0"/>
                        <a:t> &lt; x &lt; </a:t>
                      </a:r>
                      <a:r>
                        <a:rPr lang="fr-FR" sz="1500" b="1" kern="1200" dirty="0">
                          <a:solidFill>
                            <a:srgbClr val="FF0000"/>
                          </a:solidFill>
                          <a:latin typeface="+mn-lt"/>
                          <a:ea typeface="+mn-ea"/>
                          <a:cs typeface="+mn-cs"/>
                        </a:rPr>
                        <a:t>170</a:t>
                      </a:r>
                    </a:p>
                  </a:txBody>
                  <a:tcPr marL="121920" marR="121920"/>
                </a:tc>
                <a:extLst>
                  <a:ext uri="{0D108BD9-81ED-4DB2-BD59-A6C34878D82A}">
                    <a16:rowId xmlns="" xmlns:a16="http://schemas.microsoft.com/office/drawing/2014/main" val="1685036731"/>
                  </a:ext>
                </a:extLst>
              </a:tr>
              <a:tr h="217330">
                <a:tc>
                  <a:txBody>
                    <a:bodyPr/>
                    <a:lstStyle/>
                    <a:p>
                      <a:pPr algn="ctr"/>
                      <a:r>
                        <a:rPr lang="fr-FR" sz="1500" dirty="0"/>
                        <a:t>13</a:t>
                      </a:r>
                    </a:p>
                  </a:txBody>
                  <a:tcPr marL="121920" marR="121920"/>
                </a:tc>
                <a:tc>
                  <a:txBody>
                    <a:bodyPr/>
                    <a:lstStyle/>
                    <a:p>
                      <a:pPr algn="ctr"/>
                      <a:r>
                        <a:rPr lang="fr-FR" sz="1500" dirty="0"/>
                        <a:t>141 &lt; x &lt; 160</a:t>
                      </a:r>
                    </a:p>
                  </a:txBody>
                  <a:tcPr marL="121920" marR="121920"/>
                </a:tc>
                <a:tc>
                  <a:txBody>
                    <a:bodyPr/>
                    <a:lstStyle/>
                    <a:p>
                      <a:pPr algn="ctr"/>
                      <a:r>
                        <a:rPr lang="fr-FR" sz="1500" b="1" kern="1200" dirty="0">
                          <a:solidFill>
                            <a:srgbClr val="FF0000"/>
                          </a:solidFill>
                          <a:latin typeface="+mn-lt"/>
                          <a:ea typeface="+mn-ea"/>
                          <a:cs typeface="+mn-cs"/>
                        </a:rPr>
                        <a:t>171</a:t>
                      </a:r>
                      <a:r>
                        <a:rPr lang="fr-FR" sz="1500" dirty="0"/>
                        <a:t> &lt; x &lt; </a:t>
                      </a:r>
                      <a:r>
                        <a:rPr lang="fr-FR" sz="1500" b="1" kern="1200" dirty="0">
                          <a:solidFill>
                            <a:srgbClr val="FF0000"/>
                          </a:solidFill>
                          <a:latin typeface="+mn-lt"/>
                          <a:ea typeface="+mn-ea"/>
                          <a:cs typeface="+mn-cs"/>
                        </a:rPr>
                        <a:t>190</a:t>
                      </a:r>
                    </a:p>
                  </a:txBody>
                  <a:tcPr marL="121920" marR="121920"/>
                </a:tc>
                <a:extLst>
                  <a:ext uri="{0D108BD9-81ED-4DB2-BD59-A6C34878D82A}">
                    <a16:rowId xmlns="" xmlns:a16="http://schemas.microsoft.com/office/drawing/2014/main" val="2825989346"/>
                  </a:ext>
                </a:extLst>
              </a:tr>
              <a:tr h="217330">
                <a:tc>
                  <a:txBody>
                    <a:bodyPr/>
                    <a:lstStyle/>
                    <a:p>
                      <a:pPr algn="ctr"/>
                      <a:r>
                        <a:rPr lang="fr-FR" sz="1500" dirty="0"/>
                        <a:t>19,5</a:t>
                      </a:r>
                    </a:p>
                  </a:txBody>
                  <a:tcPr marL="121920" marR="121920"/>
                </a:tc>
                <a:tc>
                  <a:txBody>
                    <a:bodyPr/>
                    <a:lstStyle/>
                    <a:p>
                      <a:pPr algn="ctr"/>
                      <a:r>
                        <a:rPr lang="fr-FR" sz="1500" dirty="0"/>
                        <a:t>161 &lt; x &lt; 200</a:t>
                      </a:r>
                    </a:p>
                  </a:txBody>
                  <a:tcPr marL="121920" marR="121920"/>
                </a:tc>
                <a:tc>
                  <a:txBody>
                    <a:bodyPr/>
                    <a:lstStyle/>
                    <a:p>
                      <a:pPr algn="ctr"/>
                      <a:r>
                        <a:rPr lang="fr-FR" sz="1500" b="1" kern="1200" dirty="0">
                          <a:solidFill>
                            <a:srgbClr val="FF0000"/>
                          </a:solidFill>
                          <a:latin typeface="+mn-lt"/>
                          <a:ea typeface="+mn-ea"/>
                          <a:cs typeface="+mn-cs"/>
                        </a:rPr>
                        <a:t>191</a:t>
                      </a:r>
                      <a:r>
                        <a:rPr lang="fr-FR" sz="1500" dirty="0"/>
                        <a:t> &lt; x &lt; </a:t>
                      </a:r>
                      <a:r>
                        <a:rPr lang="fr-FR" sz="1500" b="1" kern="1200" dirty="0">
                          <a:solidFill>
                            <a:srgbClr val="FF0000"/>
                          </a:solidFill>
                          <a:latin typeface="+mn-lt"/>
                          <a:ea typeface="+mn-ea"/>
                          <a:cs typeface="+mn-cs"/>
                        </a:rPr>
                        <a:t>230</a:t>
                      </a:r>
                    </a:p>
                  </a:txBody>
                  <a:tcPr marL="121920" marR="121920"/>
                </a:tc>
                <a:extLst>
                  <a:ext uri="{0D108BD9-81ED-4DB2-BD59-A6C34878D82A}">
                    <a16:rowId xmlns="" xmlns:a16="http://schemas.microsoft.com/office/drawing/2014/main" val="3183546519"/>
                  </a:ext>
                </a:extLst>
              </a:tr>
              <a:tr h="217330">
                <a:tc>
                  <a:txBody>
                    <a:bodyPr/>
                    <a:lstStyle/>
                    <a:p>
                      <a:pPr algn="ctr"/>
                      <a:r>
                        <a:rPr lang="fr-FR" sz="1500" dirty="0"/>
                        <a:t>23,5</a:t>
                      </a:r>
                    </a:p>
                  </a:txBody>
                  <a:tcPr marL="121920" marR="121920"/>
                </a:tc>
                <a:tc>
                  <a:txBody>
                    <a:bodyPr/>
                    <a:lstStyle/>
                    <a:p>
                      <a:pPr algn="ctr"/>
                      <a:r>
                        <a:rPr lang="fr-FR" sz="1500" dirty="0"/>
                        <a:t>201 &lt; x &lt; 250</a:t>
                      </a:r>
                    </a:p>
                  </a:txBody>
                  <a:tcPr marL="121920" marR="121920"/>
                </a:tc>
                <a:tc>
                  <a:txBody>
                    <a:bodyPr/>
                    <a:lstStyle/>
                    <a:p>
                      <a:pPr algn="ctr"/>
                      <a:r>
                        <a:rPr lang="fr-FR" sz="1500" b="1" kern="1200" dirty="0">
                          <a:solidFill>
                            <a:srgbClr val="FF0000"/>
                          </a:solidFill>
                          <a:latin typeface="+mn-lt"/>
                          <a:ea typeface="+mn-ea"/>
                          <a:cs typeface="+mn-cs"/>
                        </a:rPr>
                        <a:t>231 </a:t>
                      </a:r>
                      <a:r>
                        <a:rPr lang="fr-FR" sz="1500" dirty="0"/>
                        <a:t>&lt; x &lt; </a:t>
                      </a:r>
                      <a:r>
                        <a:rPr lang="fr-FR" sz="1500" b="1" kern="1200" dirty="0">
                          <a:solidFill>
                            <a:srgbClr val="FF0000"/>
                          </a:solidFill>
                          <a:latin typeface="+mn-lt"/>
                          <a:ea typeface="+mn-ea"/>
                          <a:cs typeface="+mn-cs"/>
                        </a:rPr>
                        <a:t>270</a:t>
                      </a:r>
                    </a:p>
                  </a:txBody>
                  <a:tcPr marL="121920" marR="121920"/>
                </a:tc>
                <a:extLst>
                  <a:ext uri="{0D108BD9-81ED-4DB2-BD59-A6C34878D82A}">
                    <a16:rowId xmlns="" xmlns:a16="http://schemas.microsoft.com/office/drawing/2014/main" val="2007937542"/>
                  </a:ext>
                </a:extLst>
              </a:tr>
              <a:tr h="217330">
                <a:tc>
                  <a:txBody>
                    <a:bodyPr/>
                    <a:lstStyle/>
                    <a:p>
                      <a:pPr algn="ctr"/>
                      <a:r>
                        <a:rPr lang="fr-FR" sz="1500" dirty="0"/>
                        <a:t>29</a:t>
                      </a:r>
                    </a:p>
                  </a:txBody>
                  <a:tcPr marL="121920" marR="121920"/>
                </a:tc>
                <a:tc>
                  <a:txBody>
                    <a:bodyPr/>
                    <a:lstStyle/>
                    <a:p>
                      <a:pPr algn="ctr"/>
                      <a:r>
                        <a:rPr lang="fr-FR" sz="1500" dirty="0"/>
                        <a:t>251 &lt; x</a:t>
                      </a:r>
                    </a:p>
                  </a:txBody>
                  <a:tcPr marL="121920" marR="121920"/>
                </a:tc>
                <a:tc>
                  <a:txBody>
                    <a:bodyPr/>
                    <a:lstStyle/>
                    <a:p>
                      <a:pPr algn="ctr"/>
                      <a:r>
                        <a:rPr lang="fr-FR" sz="1500" b="1" kern="1200" dirty="0">
                          <a:solidFill>
                            <a:srgbClr val="FF0000"/>
                          </a:solidFill>
                          <a:latin typeface="+mn-lt"/>
                          <a:ea typeface="+mn-ea"/>
                          <a:cs typeface="+mn-cs"/>
                        </a:rPr>
                        <a:t>271</a:t>
                      </a:r>
                      <a:r>
                        <a:rPr lang="fr-FR" sz="1500" dirty="0"/>
                        <a:t> &lt; x</a:t>
                      </a:r>
                    </a:p>
                  </a:txBody>
                  <a:tcPr marL="121920" marR="121920"/>
                </a:tc>
                <a:extLst>
                  <a:ext uri="{0D108BD9-81ED-4DB2-BD59-A6C34878D82A}">
                    <a16:rowId xmlns="" xmlns:a16="http://schemas.microsoft.com/office/drawing/2014/main" val="1632842209"/>
                  </a:ext>
                </a:extLst>
              </a:tr>
            </a:tbl>
          </a:graphicData>
        </a:graphic>
      </p:graphicFrame>
      <p:sp>
        <p:nvSpPr>
          <p:cNvPr id="2" name="Titre 1"/>
          <p:cNvSpPr>
            <a:spLocks noGrp="1"/>
          </p:cNvSpPr>
          <p:nvPr>
            <p:ph type="title"/>
          </p:nvPr>
        </p:nvSpPr>
        <p:spPr/>
        <p:txBody>
          <a:bodyPr/>
          <a:lstStyle/>
          <a:p>
            <a:r>
              <a:rPr lang="fr-FR" dirty="0" smtClean="0"/>
              <a:t>FISCALITE DE L’AUTOMOBILE</a:t>
            </a:r>
            <a:endParaRPr lang="fr-FR" dirty="0"/>
          </a:p>
        </p:txBody>
      </p:sp>
    </p:spTree>
    <p:extLst>
      <p:ext uri="{BB962C8B-B14F-4D97-AF65-F5344CB8AC3E}">
        <p14:creationId xmlns:p14="http://schemas.microsoft.com/office/powerpoint/2010/main" val="34363971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335360" y="1553296"/>
            <a:ext cx="10369152" cy="3898921"/>
          </a:xfrm>
          <a:noFill/>
        </p:spPr>
        <p:txBody>
          <a:bodyPr>
            <a:normAutofit/>
          </a:bodyPr>
          <a:lstStyle/>
          <a:p>
            <a:pPr eaLnBrk="1" hangingPunct="1">
              <a:defRPr/>
            </a:pPr>
            <a:r>
              <a:rPr lang="fr-FR" sz="2000" b="1" u="sng" dirty="0">
                <a:solidFill>
                  <a:schemeClr val="tx2"/>
                </a:solidFill>
              </a:rPr>
              <a:t>Aménagements des tarifs liés aux émissions de CO2</a:t>
            </a:r>
          </a:p>
          <a:p>
            <a:pPr lvl="1" eaLnBrk="1" hangingPunct="1">
              <a:defRPr/>
            </a:pPr>
            <a:endParaRPr lang="fr-FR" sz="1000" dirty="0"/>
          </a:p>
          <a:p>
            <a:pPr lvl="1" eaLnBrk="1" hangingPunct="1">
              <a:defRPr/>
            </a:pPr>
            <a:r>
              <a:rPr lang="fr-FR" sz="1800" dirty="0"/>
              <a:t>Exonération temporaire de TVS pour les véhicules hybrides</a:t>
            </a:r>
          </a:p>
          <a:p>
            <a:pPr lvl="2"/>
            <a:r>
              <a:rPr lang="fr-FR" sz="1800" dirty="0"/>
              <a:t>Pendant 12 trimestres</a:t>
            </a:r>
          </a:p>
          <a:p>
            <a:pPr lvl="2"/>
            <a:r>
              <a:rPr lang="fr-FR" sz="1800" dirty="0"/>
              <a:t>Si l’émission de CO² est inférieure à 120 gr/km pour les véhicules qui relèvent de la nouvelle procédure d’immatriculation, inchangée (100 gr/km) sinon.</a:t>
            </a:r>
          </a:p>
          <a:p>
            <a:pPr marL="292100" lvl="1" indent="0" eaLnBrk="1" hangingPunct="1">
              <a:buNone/>
              <a:defRPr/>
            </a:pPr>
            <a:endParaRPr lang="fr-FR" sz="1000" dirty="0"/>
          </a:p>
          <a:p>
            <a:pPr lvl="1" eaLnBrk="1" hangingPunct="1">
              <a:defRPr/>
            </a:pPr>
            <a:r>
              <a:rPr lang="fr-FR" sz="1800" dirty="0"/>
              <a:t>Evolution du malus</a:t>
            </a:r>
          </a:p>
          <a:p>
            <a:pPr lvl="2"/>
            <a:r>
              <a:rPr lang="fr-FR" sz="1800" dirty="0"/>
              <a:t>Durcissement du malus : 20 000 € si taux CO2 &gt; 184 gr</a:t>
            </a:r>
          </a:p>
          <a:p>
            <a:pPr lvl="2"/>
            <a:r>
              <a:rPr lang="fr-FR" sz="1800" dirty="0"/>
              <a:t>Nouveau barème pour les véhicules relevant de la nouvelle procédure d’immatriculation (selon puissance fiscale) : 20 000 € si puissance fiscale &gt; 18 CV</a:t>
            </a:r>
          </a:p>
          <a:p>
            <a:pPr marL="292100" lvl="1" indent="0" eaLnBrk="1" hangingPunct="1">
              <a:buNone/>
              <a:defRPr/>
            </a:pPr>
            <a:endParaRPr lang="fr-FR" sz="1000" dirty="0"/>
          </a:p>
          <a:p>
            <a:pPr lvl="1" eaLnBrk="1" hangingPunct="1">
              <a:defRPr/>
            </a:pPr>
            <a:r>
              <a:rPr lang="fr-FR" sz="1800" dirty="0"/>
              <a:t>Refonte des taxes sur les véhicules</a:t>
            </a:r>
            <a:r>
              <a:rPr lang="fr-FR" sz="1600" dirty="0"/>
              <a:t> au 1</a:t>
            </a:r>
            <a:r>
              <a:rPr lang="fr-FR" sz="1600" baseline="30000" dirty="0"/>
              <a:t>er</a:t>
            </a:r>
            <a:r>
              <a:rPr lang="fr-FR" sz="1600" dirty="0"/>
              <a:t> janvier 2021</a:t>
            </a:r>
            <a:endParaRPr lang="fr-FR" sz="1800" dirty="0"/>
          </a:p>
        </p:txBody>
      </p:sp>
      <p:sp>
        <p:nvSpPr>
          <p:cNvPr id="5" name="Titre 1"/>
          <p:cNvSpPr>
            <a:spLocks noGrp="1"/>
          </p:cNvSpPr>
          <p:nvPr>
            <p:ph type="title"/>
          </p:nvPr>
        </p:nvSpPr>
        <p:spPr>
          <a:xfrm>
            <a:off x="838200" y="365125"/>
            <a:ext cx="10515600" cy="1325563"/>
          </a:xfrm>
        </p:spPr>
        <p:txBody>
          <a:bodyPr/>
          <a:lstStyle/>
          <a:p>
            <a:r>
              <a:rPr lang="fr-FR" dirty="0" smtClean="0"/>
              <a:t>FISCALITE DE L’AUTOMOBILE</a:t>
            </a:r>
            <a:endParaRPr lang="fr-FR" dirty="0"/>
          </a:p>
        </p:txBody>
      </p:sp>
    </p:spTree>
    <p:extLst>
      <p:ext uri="{BB962C8B-B14F-4D97-AF65-F5344CB8AC3E}">
        <p14:creationId xmlns:p14="http://schemas.microsoft.com/office/powerpoint/2010/main" val="2429800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2C2F741-130B-4E52-AE16-5195CF4A0F47}"/>
              </a:ext>
            </a:extLst>
          </p:cNvPr>
          <p:cNvSpPr>
            <a:spLocks noGrp="1"/>
          </p:cNvSpPr>
          <p:nvPr>
            <p:ph idx="1"/>
          </p:nvPr>
        </p:nvSpPr>
        <p:spPr>
          <a:xfrm>
            <a:off x="516829" y="1427489"/>
            <a:ext cx="10037004" cy="5230912"/>
          </a:xfrm>
          <a:noFill/>
        </p:spPr>
        <p:txBody>
          <a:bodyPr/>
          <a:lstStyle/>
          <a:p>
            <a:pPr eaLnBrk="1" hangingPunct="1"/>
            <a:r>
              <a:rPr lang="fr-FR" sz="2000" b="1" u="sng" dirty="0">
                <a:solidFill>
                  <a:schemeClr val="tx2"/>
                </a:solidFill>
              </a:rPr>
              <a:t>Amortissement des véhicules de tourisme</a:t>
            </a:r>
            <a:endParaRPr lang="fr-FR" sz="2000" dirty="0">
              <a:solidFill>
                <a:schemeClr val="tx2"/>
              </a:solidFill>
              <a:cs typeface="Arial" pitchFamily="34" charset="0"/>
            </a:endParaRPr>
          </a:p>
          <a:p>
            <a:pPr lvl="1" eaLnBrk="1" hangingPunct="1"/>
            <a:endParaRPr lang="fr-FR" sz="800" u="sng" dirty="0">
              <a:solidFill>
                <a:schemeClr val="tx1"/>
              </a:solidFill>
              <a:cs typeface="Arial" pitchFamily="34" charset="0"/>
            </a:endParaRPr>
          </a:p>
          <a:p>
            <a:pPr lvl="1" eaLnBrk="1" hangingPunct="1"/>
            <a:r>
              <a:rPr lang="fr-FR" sz="1900" u="sng" dirty="0">
                <a:solidFill>
                  <a:schemeClr val="tx1"/>
                </a:solidFill>
                <a:cs typeface="Arial" pitchFamily="34" charset="0"/>
              </a:rPr>
              <a:t>Mise à jour des plafonds de déductibilité : </a:t>
            </a:r>
            <a:endParaRPr lang="fr-FR" sz="1800" dirty="0">
              <a:cs typeface="Arial" pitchFamily="34" charset="0"/>
            </a:endParaRPr>
          </a:p>
          <a:p>
            <a:pPr lvl="2"/>
            <a:r>
              <a:rPr lang="fr-FR" sz="1800" dirty="0">
                <a:sym typeface="Oswald Light"/>
              </a:rPr>
              <a:t>Prise en compte des nouveaux taux d’émission de CO2</a:t>
            </a:r>
          </a:p>
          <a:p>
            <a:pPr lvl="2"/>
            <a:r>
              <a:rPr lang="fr-FR" sz="1800" dirty="0">
                <a:sym typeface="Oswald Light"/>
              </a:rPr>
              <a:t>Entrée en vigueur au 01/07/2020 au plus tard (décret)</a:t>
            </a: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lvl="2"/>
            <a:endParaRPr lang="fr-FR" sz="1800" dirty="0">
              <a:sym typeface="Oswald Light"/>
            </a:endParaRPr>
          </a:p>
          <a:p>
            <a:pPr marL="530225" lvl="2" indent="0">
              <a:buNone/>
            </a:pPr>
            <a:r>
              <a:rPr lang="fr-FR" sz="1200" i="1" dirty="0">
                <a:sym typeface="Oswald Light"/>
              </a:rPr>
              <a:t>Tableau issu de La revue fiduciaire n° 3822.</a:t>
            </a:r>
          </a:p>
          <a:p>
            <a:pPr lvl="1" eaLnBrk="1" hangingPunct="1"/>
            <a:endParaRPr lang="fr-FR" sz="800" u="sng" dirty="0">
              <a:solidFill>
                <a:schemeClr val="tx1"/>
              </a:solidFill>
              <a:cs typeface="Arial" pitchFamily="34" charset="0"/>
            </a:endParaRPr>
          </a:p>
        </p:txBody>
      </p:sp>
      <p:graphicFrame>
        <p:nvGraphicFramePr>
          <p:cNvPr id="2" name="Tableau 1">
            <a:extLst>
              <a:ext uri="{FF2B5EF4-FFF2-40B4-BE49-F238E27FC236}">
                <a16:creationId xmlns="" xmlns:a16="http://schemas.microsoft.com/office/drawing/2014/main" id="{B499BD8A-0295-4ED0-907B-8EAB9B77FE96}"/>
              </a:ext>
            </a:extLst>
          </p:cNvPr>
          <p:cNvGraphicFramePr>
            <a:graphicFrameLocks noGrp="1"/>
          </p:cNvGraphicFramePr>
          <p:nvPr>
            <p:extLst>
              <p:ext uri="{D42A27DB-BD31-4B8C-83A1-F6EECF244321}">
                <p14:modId xmlns:p14="http://schemas.microsoft.com/office/powerpoint/2010/main" val="3902534780"/>
              </p:ext>
            </p:extLst>
          </p:nvPr>
        </p:nvGraphicFramePr>
        <p:xfrm>
          <a:off x="815413" y="2897340"/>
          <a:ext cx="9542200" cy="3267964"/>
        </p:xfrm>
        <a:graphic>
          <a:graphicData uri="http://schemas.openxmlformats.org/drawingml/2006/table">
            <a:tbl>
              <a:tblPr/>
              <a:tblGrid>
                <a:gridCol w="2592288">
                  <a:extLst>
                    <a:ext uri="{9D8B030D-6E8A-4147-A177-3AD203B41FA5}">
                      <a16:colId xmlns="" xmlns:a16="http://schemas.microsoft.com/office/drawing/2014/main" val="3435605092"/>
                    </a:ext>
                  </a:extLst>
                </a:gridCol>
                <a:gridCol w="1824203">
                  <a:extLst>
                    <a:ext uri="{9D8B030D-6E8A-4147-A177-3AD203B41FA5}">
                      <a16:colId xmlns="" xmlns:a16="http://schemas.microsoft.com/office/drawing/2014/main" val="1066037988"/>
                    </a:ext>
                  </a:extLst>
                </a:gridCol>
                <a:gridCol w="1920213">
                  <a:extLst>
                    <a:ext uri="{9D8B030D-6E8A-4147-A177-3AD203B41FA5}">
                      <a16:colId xmlns="" xmlns:a16="http://schemas.microsoft.com/office/drawing/2014/main" val="2176165683"/>
                    </a:ext>
                  </a:extLst>
                </a:gridCol>
                <a:gridCol w="1728192">
                  <a:extLst>
                    <a:ext uri="{9D8B030D-6E8A-4147-A177-3AD203B41FA5}">
                      <a16:colId xmlns="" xmlns:a16="http://schemas.microsoft.com/office/drawing/2014/main" val="3304505618"/>
                    </a:ext>
                  </a:extLst>
                </a:gridCol>
                <a:gridCol w="1477304">
                  <a:extLst>
                    <a:ext uri="{9D8B030D-6E8A-4147-A177-3AD203B41FA5}">
                      <a16:colId xmlns="" xmlns:a16="http://schemas.microsoft.com/office/drawing/2014/main" val="1621742825"/>
                    </a:ext>
                  </a:extLst>
                </a:gridCol>
              </a:tblGrid>
              <a:tr h="437312">
                <a:tc gridSpan="5">
                  <a:txBody>
                    <a:bodyPr/>
                    <a:lstStyle/>
                    <a:p>
                      <a:pPr algn="ctr"/>
                      <a:r>
                        <a:rPr lang="fr-FR" sz="1600" b="1" dirty="0">
                          <a:solidFill>
                            <a:srgbClr val="F2F2F2"/>
                          </a:solidFill>
                          <a:effectLst/>
                          <a:latin typeface="Open Sans"/>
                        </a:rPr>
                        <a:t>Plafond de déductibilité des amortissements des véhicules relevant du nouveau dispositif d’immatriculation (1)</a:t>
                      </a:r>
                    </a:p>
                  </a:txBody>
                  <a:tcPr marL="50800" marR="508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263C46"/>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2421125033"/>
                  </a:ext>
                </a:extLst>
              </a:tr>
              <a:tr h="248204">
                <a:tc>
                  <a:txBody>
                    <a:bodyPr/>
                    <a:lstStyle/>
                    <a:p>
                      <a:pPr algn="l"/>
                      <a:r>
                        <a:rPr lang="fr-FR" sz="1600" b="1" dirty="0">
                          <a:solidFill>
                            <a:srgbClr val="F2F2F2"/>
                          </a:solidFill>
                          <a:effectLst/>
                          <a:latin typeface="Open Sans"/>
                        </a:rPr>
                        <a:t>Seuils</a:t>
                      </a:r>
                      <a:endParaRPr lang="fr-FR" sz="1600" b="0" dirty="0">
                        <a:solidFill>
                          <a:srgbClr val="F2F2F2"/>
                        </a:solidFill>
                        <a:effectLst/>
                        <a:latin typeface="Open Sans"/>
                      </a:endParaRP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6F7C82"/>
                    </a:solidFill>
                  </a:tcPr>
                </a:tc>
                <a:tc>
                  <a:txBody>
                    <a:bodyPr/>
                    <a:lstStyle/>
                    <a:p>
                      <a:pPr algn="l"/>
                      <a:r>
                        <a:rPr lang="fr-FR" sz="1600" b="1" dirty="0">
                          <a:solidFill>
                            <a:srgbClr val="F2F2F2"/>
                          </a:solidFill>
                          <a:effectLst/>
                          <a:latin typeface="Open Sans"/>
                        </a:rPr>
                        <a:t>9 900 €</a:t>
                      </a:r>
                      <a:endParaRPr lang="fr-FR" sz="1600" b="0" dirty="0">
                        <a:solidFill>
                          <a:srgbClr val="F2F2F2"/>
                        </a:solidFill>
                        <a:effectLst/>
                        <a:latin typeface="Open Sans"/>
                      </a:endParaRP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6F7C82"/>
                    </a:solidFill>
                  </a:tcPr>
                </a:tc>
                <a:tc>
                  <a:txBody>
                    <a:bodyPr/>
                    <a:lstStyle/>
                    <a:p>
                      <a:pPr algn="l"/>
                      <a:r>
                        <a:rPr lang="fr-FR" sz="1600" b="1">
                          <a:solidFill>
                            <a:srgbClr val="F2F2F2"/>
                          </a:solidFill>
                          <a:effectLst/>
                          <a:latin typeface="Open Sans"/>
                        </a:rPr>
                        <a:t>18 300 €</a:t>
                      </a:r>
                      <a:endParaRPr lang="fr-FR" sz="1600" b="0">
                        <a:solidFill>
                          <a:srgbClr val="F2F2F2"/>
                        </a:solidFill>
                        <a:effectLst/>
                        <a:latin typeface="Open Sans"/>
                      </a:endParaRP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6F7C82"/>
                    </a:solidFill>
                  </a:tcPr>
                </a:tc>
                <a:tc>
                  <a:txBody>
                    <a:bodyPr/>
                    <a:lstStyle/>
                    <a:p>
                      <a:pPr algn="l"/>
                      <a:r>
                        <a:rPr lang="fr-FR" sz="1600" b="1">
                          <a:solidFill>
                            <a:srgbClr val="F2F2F2"/>
                          </a:solidFill>
                          <a:effectLst/>
                          <a:latin typeface="Open Sans"/>
                        </a:rPr>
                        <a:t>20 300 €</a:t>
                      </a:r>
                      <a:endParaRPr lang="fr-FR" sz="1600" b="0">
                        <a:solidFill>
                          <a:srgbClr val="F2F2F2"/>
                        </a:solidFill>
                        <a:effectLst/>
                        <a:latin typeface="Open Sans"/>
                      </a:endParaRP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6F7C82"/>
                    </a:solidFill>
                  </a:tcPr>
                </a:tc>
                <a:tc>
                  <a:txBody>
                    <a:bodyPr/>
                    <a:lstStyle/>
                    <a:p>
                      <a:pPr algn="l"/>
                      <a:r>
                        <a:rPr lang="fr-FR" sz="1600" b="1">
                          <a:solidFill>
                            <a:srgbClr val="F2F2F2"/>
                          </a:solidFill>
                          <a:effectLst/>
                          <a:latin typeface="Open Sans"/>
                        </a:rPr>
                        <a:t>30 000 €</a:t>
                      </a:r>
                      <a:endParaRPr lang="fr-FR" sz="1600" b="0">
                        <a:solidFill>
                          <a:srgbClr val="F2F2F2"/>
                        </a:solidFill>
                        <a:effectLst/>
                        <a:latin typeface="Open Sans"/>
                      </a:endParaRP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6F7C82"/>
                    </a:solidFill>
                  </a:tcPr>
                </a:tc>
                <a:extLst>
                  <a:ext uri="{0D108BD9-81ED-4DB2-BD59-A6C34878D82A}">
                    <a16:rowId xmlns="" xmlns:a16="http://schemas.microsoft.com/office/drawing/2014/main" val="2938596411"/>
                  </a:ext>
                </a:extLst>
              </a:tr>
              <a:tr h="815528">
                <a:tc>
                  <a:txBody>
                    <a:bodyPr/>
                    <a:lstStyle/>
                    <a:p>
                      <a:pPr algn="l"/>
                      <a:r>
                        <a:rPr lang="fr-FR" sz="1600" b="0">
                          <a:solidFill>
                            <a:srgbClr val="263C46"/>
                          </a:solidFill>
                          <a:effectLst/>
                          <a:latin typeface="Open Sans"/>
                        </a:rPr>
                        <a:t>Véhicule acquis avant le 1</a:t>
                      </a:r>
                      <a:r>
                        <a:rPr lang="fr-FR" sz="1600" b="0" baseline="30000">
                          <a:solidFill>
                            <a:srgbClr val="263C46"/>
                          </a:solidFill>
                          <a:effectLst/>
                          <a:latin typeface="Open Sans"/>
                        </a:rPr>
                        <a:t>er</a:t>
                      </a:r>
                      <a:r>
                        <a:rPr lang="fr-FR" sz="1600" b="0">
                          <a:solidFill>
                            <a:srgbClr val="263C46"/>
                          </a:solidFill>
                          <a:effectLst/>
                          <a:latin typeface="Open Sans"/>
                        </a:rPr>
                        <a:t> janvier 2021 (2)</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a:txBody>
                    <a:bodyPr/>
                    <a:lstStyle/>
                    <a:p>
                      <a:pPr algn="l"/>
                      <a:r>
                        <a:rPr lang="fr-FR" sz="1600" b="0">
                          <a:solidFill>
                            <a:srgbClr val="263C46"/>
                          </a:solidFill>
                          <a:effectLst/>
                          <a:latin typeface="Open Sans"/>
                        </a:rPr>
                        <a:t>&gt; à 165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a:txBody>
                    <a:bodyPr/>
                    <a:lstStyle/>
                    <a:p>
                      <a:pPr algn="l"/>
                      <a:r>
                        <a:rPr lang="fr-FR" sz="1600" b="0">
                          <a:solidFill>
                            <a:srgbClr val="263C46"/>
                          </a:solidFill>
                          <a:effectLst/>
                          <a:latin typeface="Open Sans"/>
                        </a:rPr>
                        <a:t>De 50 g à 165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rowSpan="2">
                  <a:txBody>
                    <a:bodyPr/>
                    <a:lstStyle/>
                    <a:p>
                      <a:pPr algn="l"/>
                      <a:r>
                        <a:rPr lang="fr-FR" sz="1600" b="0" dirty="0">
                          <a:solidFill>
                            <a:srgbClr val="263C46"/>
                          </a:solidFill>
                          <a:effectLst/>
                          <a:latin typeface="Open Sans"/>
                        </a:rPr>
                        <a:t>De 20 g à 49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rowSpan="2">
                  <a:txBody>
                    <a:bodyPr/>
                    <a:lstStyle/>
                    <a:p>
                      <a:pPr algn="l"/>
                      <a:r>
                        <a:rPr lang="fr-FR" sz="1600" b="0">
                          <a:solidFill>
                            <a:srgbClr val="263C46"/>
                          </a:solidFill>
                          <a:effectLst/>
                          <a:latin typeface="Open Sans"/>
                        </a:rPr>
                        <a:t>De 0 g à 19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extLst>
                  <a:ext uri="{0D108BD9-81ED-4DB2-BD59-A6C34878D82A}">
                    <a16:rowId xmlns="" xmlns:a16="http://schemas.microsoft.com/office/drawing/2014/main" val="1107018917"/>
                  </a:ext>
                </a:extLst>
              </a:tr>
              <a:tr h="1004636">
                <a:tc>
                  <a:txBody>
                    <a:bodyPr/>
                    <a:lstStyle/>
                    <a:p>
                      <a:pPr algn="l"/>
                      <a:r>
                        <a:rPr lang="fr-FR" sz="1600" b="0">
                          <a:solidFill>
                            <a:srgbClr val="263C46"/>
                          </a:solidFill>
                          <a:effectLst/>
                          <a:latin typeface="Open Sans"/>
                        </a:rPr>
                        <a:t>Véhicule acquis à compter du 1</a:t>
                      </a:r>
                      <a:r>
                        <a:rPr lang="fr-FR" sz="1600" b="0" baseline="30000">
                          <a:solidFill>
                            <a:srgbClr val="263C46"/>
                          </a:solidFill>
                          <a:effectLst/>
                          <a:latin typeface="Open Sans"/>
                        </a:rPr>
                        <a:t>er</a:t>
                      </a:r>
                      <a:r>
                        <a:rPr lang="fr-FR" sz="1600" b="0">
                          <a:solidFill>
                            <a:srgbClr val="263C46"/>
                          </a:solidFill>
                          <a:effectLst/>
                          <a:latin typeface="Open Sans"/>
                        </a:rPr>
                        <a:t> janvier 2021</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a:txBody>
                    <a:bodyPr/>
                    <a:lstStyle/>
                    <a:p>
                      <a:pPr algn="l"/>
                      <a:r>
                        <a:rPr lang="fr-FR" sz="1600" b="0">
                          <a:solidFill>
                            <a:srgbClr val="263C46"/>
                          </a:solidFill>
                          <a:effectLst/>
                          <a:latin typeface="Open Sans"/>
                        </a:rPr>
                        <a:t>&gt; à 160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a:txBody>
                    <a:bodyPr/>
                    <a:lstStyle/>
                    <a:p>
                      <a:pPr algn="l"/>
                      <a:r>
                        <a:rPr lang="fr-FR" sz="1600" b="0">
                          <a:solidFill>
                            <a:srgbClr val="263C46"/>
                          </a:solidFill>
                          <a:effectLst/>
                          <a:latin typeface="Open Sans"/>
                        </a:rPr>
                        <a:t>De 50 g à 160 g</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vMerge="1">
                  <a:txBody>
                    <a:bodyPr/>
                    <a:lstStyle/>
                    <a:p>
                      <a:endParaRPr lang="fr-FR"/>
                    </a:p>
                  </a:txBody>
                  <a:tcPr/>
                </a:tc>
                <a:tc vMerge="1">
                  <a:txBody>
                    <a:bodyPr/>
                    <a:lstStyle/>
                    <a:p>
                      <a:endParaRPr lang="fr-FR"/>
                    </a:p>
                  </a:txBody>
                  <a:tcPr/>
                </a:tc>
                <a:extLst>
                  <a:ext uri="{0D108BD9-81ED-4DB2-BD59-A6C34878D82A}">
                    <a16:rowId xmlns="" xmlns:a16="http://schemas.microsoft.com/office/drawing/2014/main" val="3657257190"/>
                  </a:ext>
                </a:extLst>
              </a:tr>
              <a:tr h="437312">
                <a:tc gridSpan="5">
                  <a:txBody>
                    <a:bodyPr/>
                    <a:lstStyle/>
                    <a:p>
                      <a:pPr algn="l"/>
                      <a:r>
                        <a:rPr lang="fr-FR" sz="1600" b="0" dirty="0">
                          <a:solidFill>
                            <a:srgbClr val="263C46"/>
                          </a:solidFill>
                          <a:effectLst/>
                          <a:latin typeface="Open Sans"/>
                        </a:rPr>
                        <a:t>(1) Plafond en fonction du nombre de grammes de CO</a:t>
                      </a:r>
                      <a:r>
                        <a:rPr lang="fr-FR" sz="1600" b="0" baseline="-25000" dirty="0">
                          <a:solidFill>
                            <a:srgbClr val="263C46"/>
                          </a:solidFill>
                          <a:effectLst/>
                          <a:latin typeface="Open Sans"/>
                        </a:rPr>
                        <a:t>2</a:t>
                      </a:r>
                      <a:r>
                        <a:rPr lang="fr-FR" sz="1600" b="0" dirty="0">
                          <a:solidFill>
                            <a:srgbClr val="263C46"/>
                          </a:solidFill>
                          <a:effectLst/>
                          <a:latin typeface="Open Sans"/>
                        </a:rPr>
                        <a:t> émis par kilomètre.</a:t>
                      </a:r>
                    </a:p>
                    <a:p>
                      <a:pPr algn="l"/>
                      <a:r>
                        <a:rPr lang="fr-FR" sz="1600" b="0" dirty="0">
                          <a:solidFill>
                            <a:srgbClr val="263C46"/>
                          </a:solidFill>
                          <a:effectLst/>
                          <a:latin typeface="Open Sans"/>
                        </a:rPr>
                        <a:t>(2) Au 1</a:t>
                      </a:r>
                      <a:r>
                        <a:rPr lang="fr-FR" sz="1600" b="0" baseline="30000" dirty="0">
                          <a:solidFill>
                            <a:srgbClr val="263C46"/>
                          </a:solidFill>
                          <a:effectLst/>
                          <a:latin typeface="Open Sans"/>
                        </a:rPr>
                        <a:t>er</a:t>
                      </a:r>
                      <a:r>
                        <a:rPr lang="fr-FR" sz="1600" b="0" dirty="0">
                          <a:solidFill>
                            <a:srgbClr val="263C46"/>
                          </a:solidFill>
                          <a:effectLst/>
                          <a:latin typeface="Open Sans"/>
                        </a:rPr>
                        <a:t> juillet 2020, au plus tard.</a:t>
                      </a:r>
                    </a:p>
                  </a:txBody>
                  <a:tcPr marL="101600" marR="101600" marT="38100" marB="38100">
                    <a:lnL w="7620" cap="flat" cmpd="sng" algn="ctr">
                      <a:solidFill>
                        <a:srgbClr val="263C46"/>
                      </a:solidFill>
                      <a:prstDash val="solid"/>
                      <a:round/>
                      <a:headEnd type="none" w="med" len="med"/>
                      <a:tailEnd type="none" w="med" len="med"/>
                    </a:lnL>
                    <a:lnR w="7620" cap="flat" cmpd="sng" algn="ctr">
                      <a:solidFill>
                        <a:srgbClr val="263C46"/>
                      </a:solidFill>
                      <a:prstDash val="solid"/>
                      <a:round/>
                      <a:headEnd type="none" w="med" len="med"/>
                      <a:tailEnd type="none" w="med" len="med"/>
                    </a:lnR>
                    <a:lnT w="7620" cap="flat" cmpd="sng" algn="ctr">
                      <a:solidFill>
                        <a:srgbClr val="263C46"/>
                      </a:solidFill>
                      <a:prstDash val="solid"/>
                      <a:round/>
                      <a:headEnd type="none" w="med" len="med"/>
                      <a:tailEnd type="none" w="med" len="med"/>
                    </a:lnT>
                    <a:lnB w="7620" cap="flat" cmpd="sng" algn="ctr">
                      <a:solidFill>
                        <a:srgbClr val="263C46"/>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012637549"/>
                  </a:ext>
                </a:extLst>
              </a:tr>
            </a:tbl>
          </a:graphicData>
        </a:graphic>
      </p:graphicFrame>
      <p:sp>
        <p:nvSpPr>
          <p:cNvPr id="8" name="Titre 1"/>
          <p:cNvSpPr>
            <a:spLocks noGrp="1"/>
          </p:cNvSpPr>
          <p:nvPr>
            <p:ph type="title"/>
          </p:nvPr>
        </p:nvSpPr>
        <p:spPr>
          <a:xfrm>
            <a:off x="838200" y="365125"/>
            <a:ext cx="10515600" cy="1325563"/>
          </a:xfrm>
        </p:spPr>
        <p:txBody>
          <a:bodyPr/>
          <a:lstStyle/>
          <a:p>
            <a:r>
              <a:rPr lang="fr-FR" dirty="0" smtClean="0"/>
              <a:t>FISCALITE DE L’AUTOMOBILE</a:t>
            </a:r>
            <a:endParaRPr lang="fr-FR" dirty="0"/>
          </a:p>
        </p:txBody>
      </p:sp>
    </p:spTree>
    <p:extLst>
      <p:ext uri="{BB962C8B-B14F-4D97-AF65-F5344CB8AC3E}">
        <p14:creationId xmlns:p14="http://schemas.microsoft.com/office/powerpoint/2010/main" val="3907107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Espace réservé du contenu 16"/>
          <p:cNvSpPr>
            <a:spLocks noGrp="1"/>
          </p:cNvSpPr>
          <p:nvPr>
            <p:ph idx="1"/>
          </p:nvPr>
        </p:nvSpPr>
        <p:spPr>
          <a:xfrm>
            <a:off x="571501" y="1436035"/>
            <a:ext cx="10229023" cy="5112568"/>
          </a:xfrm>
          <a:noFill/>
        </p:spPr>
        <p:txBody>
          <a:bodyPr/>
          <a:lstStyle/>
          <a:p>
            <a:pPr eaLnBrk="1" hangingPunct="1"/>
            <a:r>
              <a:rPr lang="fr-FR" sz="2000" b="1" u="sng" dirty="0">
                <a:solidFill>
                  <a:schemeClr val="tx2"/>
                </a:solidFill>
              </a:rPr>
              <a:t>Prime exceptionnelle de pouvoir d’achat (LFSS 2020)</a:t>
            </a:r>
          </a:p>
          <a:p>
            <a:pPr marL="457200" indent="-457200">
              <a:buFont typeface="Arial" panose="020B0604020202020204" pitchFamily="34" charset="0"/>
              <a:buChar char="•"/>
            </a:pPr>
            <a:endParaRPr lang="fr-FR" sz="1000" dirty="0"/>
          </a:p>
          <a:p>
            <a:r>
              <a:rPr lang="fr-FR" sz="1800" dirty="0"/>
              <a:t>Cette prime, appelée aussi « prime Macron », est reconduite en 2020. Les conditions de mise en place restent les mêmes et seuls les 1 000 premiers euros bénéficient de l’exonération de charges sociales et d’impôt sur le revenu.</a:t>
            </a:r>
          </a:p>
          <a:p>
            <a:endParaRPr lang="fr-FR" sz="1800" dirty="0"/>
          </a:p>
          <a:p>
            <a:r>
              <a:rPr lang="fr-FR" sz="1800" dirty="0"/>
              <a:t>En revanche, les conditions d’exonérations sont les suivantes :</a:t>
            </a:r>
          </a:p>
          <a:p>
            <a:pPr lvl="1"/>
            <a:r>
              <a:rPr lang="fr-FR" sz="1800" dirty="0"/>
              <a:t>Être lié par un contrat de travail à la date de versement de la prime et percevoir une rémunération inférieure à 3 SMIC annuel sur les 12 derniers mois.</a:t>
            </a:r>
          </a:p>
          <a:p>
            <a:pPr lvl="1"/>
            <a:r>
              <a:rPr lang="fr-FR" sz="1800" dirty="0"/>
              <a:t>Être salarié d’une entreprise </a:t>
            </a:r>
            <a:r>
              <a:rPr lang="fr-FR" sz="1800" b="1" dirty="0"/>
              <a:t>disposant d’un accord d’intéressement à la date de versement de la prime</a:t>
            </a:r>
            <a:r>
              <a:rPr lang="fr-FR" sz="1800" dirty="0"/>
              <a:t>. </a:t>
            </a:r>
          </a:p>
          <a:p>
            <a:pPr lvl="1"/>
            <a:r>
              <a:rPr lang="fr-FR" sz="1800" dirty="0"/>
              <a:t>Versement de la prime au plus tard le 30 juin 2020</a:t>
            </a:r>
          </a:p>
          <a:p>
            <a:pPr lvl="1" eaLnBrk="1" hangingPunct="1"/>
            <a:endParaRPr lang="fr-FR" sz="1600" dirty="0"/>
          </a:p>
        </p:txBody>
      </p:sp>
      <p:sp>
        <p:nvSpPr>
          <p:cNvPr id="2" name="Titre 1"/>
          <p:cNvSpPr>
            <a:spLocks noGrp="1"/>
          </p:cNvSpPr>
          <p:nvPr>
            <p:ph type="title"/>
          </p:nvPr>
        </p:nvSpPr>
        <p:spPr/>
        <p:txBody>
          <a:bodyPr/>
          <a:lstStyle/>
          <a:p>
            <a:r>
              <a:rPr lang="fr-FR" dirty="0" smtClean="0"/>
              <a:t>DIVERS</a:t>
            </a:r>
            <a:endParaRPr lang="fr-FR" dirty="0"/>
          </a:p>
        </p:txBody>
      </p:sp>
    </p:spTree>
    <p:extLst>
      <p:ext uri="{BB962C8B-B14F-4D97-AF65-F5344CB8AC3E}">
        <p14:creationId xmlns:p14="http://schemas.microsoft.com/office/powerpoint/2010/main" val="837191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6"/>
          <p:cNvSpPr>
            <a:spLocks noGrp="1"/>
          </p:cNvSpPr>
          <p:nvPr>
            <p:ph idx="1"/>
          </p:nvPr>
        </p:nvSpPr>
        <p:spPr>
          <a:xfrm>
            <a:off x="566096" y="1556308"/>
            <a:ext cx="10273141" cy="4254832"/>
          </a:xfrm>
          <a:noFill/>
        </p:spPr>
        <p:txBody>
          <a:bodyPr>
            <a:normAutofit/>
          </a:bodyPr>
          <a:lstStyle/>
          <a:p>
            <a:pPr eaLnBrk="1" hangingPunct="1">
              <a:defRPr/>
            </a:pPr>
            <a:r>
              <a:rPr lang="fr-FR" sz="2000" b="1" u="sng" dirty="0">
                <a:solidFill>
                  <a:schemeClr val="tx2"/>
                </a:solidFill>
              </a:rPr>
              <a:t>Indépendants : unification des déclarations fiscales et sociales</a:t>
            </a:r>
          </a:p>
          <a:p>
            <a:pPr lvl="1" eaLnBrk="1" hangingPunct="1">
              <a:defRPr/>
            </a:pPr>
            <a:endParaRPr lang="fr-FR" sz="1000" dirty="0"/>
          </a:p>
          <a:p>
            <a:pPr lvl="1"/>
            <a:r>
              <a:rPr lang="fr-FR" sz="1800" dirty="0"/>
              <a:t>Eléments déclarés par voie dématérialisée dans la déclaration des revenus</a:t>
            </a:r>
          </a:p>
          <a:p>
            <a:pPr lvl="1"/>
            <a:r>
              <a:rPr lang="fr-FR" sz="1800" dirty="0"/>
              <a:t>A défaut de télétransmission dans les délais, obligation de déposer une déclaration sociale des indépendants</a:t>
            </a:r>
          </a:p>
          <a:p>
            <a:pPr lvl="1"/>
            <a:r>
              <a:rPr lang="fr-FR" sz="1800" dirty="0"/>
              <a:t>Versements par voie dématérialisée des cotisations sociales</a:t>
            </a:r>
          </a:p>
          <a:p>
            <a:pPr lvl="1"/>
            <a:r>
              <a:rPr lang="fr-FR" sz="1800" dirty="0"/>
              <a:t>Entrée en vigueur en 2021, pour la déclaration des revenus 2020</a:t>
            </a:r>
          </a:p>
          <a:p>
            <a:pPr lvl="2"/>
            <a:r>
              <a:rPr lang="fr-FR" sz="1800" dirty="0">
                <a:solidFill>
                  <a:srgbClr val="6C6C6C"/>
                </a:solidFill>
              </a:rPr>
              <a:t>Revenus 2019 : déclaration de revenus et DSI préremplies pour les indépendants</a:t>
            </a:r>
          </a:p>
          <a:p>
            <a:pPr lvl="2"/>
            <a:r>
              <a:rPr lang="fr-FR" sz="1800" dirty="0">
                <a:solidFill>
                  <a:srgbClr val="6C6C6C"/>
                </a:solidFill>
              </a:rPr>
              <a:t>Revenus 2020 : fin de la DSI. Eléments complémentaires à mentionner dans la déclaration de revenus.</a:t>
            </a:r>
          </a:p>
          <a:p>
            <a:pPr marL="530225" lvl="2" indent="0">
              <a:buNone/>
            </a:pPr>
            <a:endParaRPr lang="fr-FR" sz="1800" dirty="0">
              <a:solidFill>
                <a:srgbClr val="6C6C6C"/>
              </a:solidFill>
            </a:endParaRPr>
          </a:p>
          <a:p>
            <a:pPr marL="530225" lvl="2" indent="0">
              <a:buNone/>
            </a:pPr>
            <a:r>
              <a:rPr lang="fr-FR" sz="1800" dirty="0">
                <a:solidFill>
                  <a:srgbClr val="6C6C6C"/>
                </a:solidFill>
              </a:rPr>
              <a:t>Remarque : pour les praticiens et auxiliaires médicaux conventionnés, entrée en vigueur retardée (max 01/01/2023)</a:t>
            </a:r>
          </a:p>
          <a:p>
            <a:pPr lvl="2"/>
            <a:endParaRPr lang="fr-FR" sz="1500" dirty="0"/>
          </a:p>
        </p:txBody>
      </p:sp>
      <p:sp>
        <p:nvSpPr>
          <p:cNvPr id="3" name="Titre 2"/>
          <p:cNvSpPr>
            <a:spLocks noGrp="1"/>
          </p:cNvSpPr>
          <p:nvPr>
            <p:ph type="title"/>
          </p:nvPr>
        </p:nvSpPr>
        <p:spPr/>
        <p:txBody>
          <a:bodyPr/>
          <a:lstStyle/>
          <a:p>
            <a:r>
              <a:rPr lang="fr-FR" dirty="0" smtClean="0"/>
              <a:t>DIVERS</a:t>
            </a:r>
            <a:endParaRPr lang="fr-FR" dirty="0"/>
          </a:p>
        </p:txBody>
      </p:sp>
    </p:spTree>
    <p:extLst>
      <p:ext uri="{BB962C8B-B14F-4D97-AF65-F5344CB8AC3E}">
        <p14:creationId xmlns:p14="http://schemas.microsoft.com/office/powerpoint/2010/main" val="1687508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Espace réservé du contenu 16"/>
          <p:cNvSpPr>
            <a:spLocks noGrp="1"/>
          </p:cNvSpPr>
          <p:nvPr>
            <p:ph idx="1"/>
          </p:nvPr>
        </p:nvSpPr>
        <p:spPr>
          <a:xfrm>
            <a:off x="674051" y="1448222"/>
            <a:ext cx="10081120" cy="5328592"/>
          </a:xfrm>
          <a:noFill/>
        </p:spPr>
        <p:txBody>
          <a:bodyPr/>
          <a:lstStyle/>
          <a:p>
            <a:pPr eaLnBrk="1" hangingPunct="1"/>
            <a:r>
              <a:rPr lang="fr-FR" sz="2000" b="1" u="sng" dirty="0">
                <a:solidFill>
                  <a:schemeClr val="tx2"/>
                </a:solidFill>
              </a:rPr>
              <a:t>Conséquences de l’année blanche 2018 (rappels)</a:t>
            </a:r>
            <a:endParaRPr lang="fr-FR" sz="800" dirty="0">
              <a:solidFill>
                <a:schemeClr val="tx2"/>
              </a:solidFill>
              <a:cs typeface="Arial" pitchFamily="34" charset="0"/>
            </a:endParaRPr>
          </a:p>
          <a:p>
            <a:pPr lvl="1" eaLnBrk="1" hangingPunct="1"/>
            <a:endParaRPr lang="fr-FR" sz="1000" dirty="0">
              <a:solidFill>
                <a:schemeClr val="tx1"/>
              </a:solidFill>
              <a:cs typeface="Arial" pitchFamily="34" charset="0"/>
            </a:endParaRPr>
          </a:p>
          <a:p>
            <a:pPr lvl="1" eaLnBrk="1" hangingPunct="1"/>
            <a:r>
              <a:rPr lang="fr-FR" sz="2000" u="sng" dirty="0">
                <a:solidFill>
                  <a:schemeClr val="tx1"/>
                </a:solidFill>
                <a:cs typeface="Arial" pitchFamily="34" charset="0"/>
              </a:rPr>
              <a:t>Rappel : CIMR complémentaire pour les professionnels !</a:t>
            </a:r>
            <a:endParaRPr lang="fr-FR" sz="1900" dirty="0">
              <a:solidFill>
                <a:schemeClr val="tx1"/>
              </a:solidFill>
            </a:endParaRPr>
          </a:p>
          <a:p>
            <a:pPr lvl="2" eaLnBrk="1" hangingPunct="1"/>
            <a:endParaRPr lang="fr-FR" sz="1000" dirty="0"/>
          </a:p>
          <a:p>
            <a:pPr lvl="2" eaLnBrk="1" hangingPunct="1"/>
            <a:r>
              <a:rPr lang="fr-FR" sz="1800" dirty="0"/>
              <a:t>Les indépendants ou dirigeants ayant vu leur revenu soumis à l’impôt en raison du plafonnement du CIMR 2018 peuvent, par voie de réclamation (ou automatiquement à confirmer), demander un CIMR complémentaire si les conditions sont remplies</a:t>
            </a:r>
          </a:p>
          <a:p>
            <a:pPr lvl="2" eaLnBrk="1" hangingPunct="1"/>
            <a:r>
              <a:rPr lang="fr-FR" sz="1800" dirty="0"/>
              <a:t>Le CIMR complémentaire est accordé si le revenu 2019 est supérieur à celui de 2018 ou si le contribuable peut justifier d’un revenu 2018 non exceptionnel</a:t>
            </a:r>
          </a:p>
          <a:p>
            <a:pPr lvl="2" eaLnBrk="1" hangingPunct="1"/>
            <a:endParaRPr lang="fr-FR" sz="1000" dirty="0"/>
          </a:p>
          <a:p>
            <a:pPr lvl="2" eaLnBrk="1" hangingPunct="1"/>
            <a:r>
              <a:rPr lang="fr-FR" sz="1800" u="sng" dirty="0"/>
              <a:t>LDF 2020 : Eléments de la réforme repoussés</a:t>
            </a:r>
          </a:p>
          <a:p>
            <a:pPr lvl="3" eaLnBrk="1" hangingPunct="1"/>
            <a:r>
              <a:rPr lang="fr-FR" sz="1800" dirty="0"/>
              <a:t>Suppression de la RAS à compter de 2023</a:t>
            </a:r>
          </a:p>
          <a:p>
            <a:pPr lvl="3" eaLnBrk="1" hangingPunct="1"/>
            <a:r>
              <a:rPr lang="fr-FR" sz="1800" dirty="0"/>
              <a:t>Suppression du caractère partiellement libératoire en 2021</a:t>
            </a:r>
          </a:p>
        </p:txBody>
      </p:sp>
      <p:sp>
        <p:nvSpPr>
          <p:cNvPr id="2" name="Titre 1"/>
          <p:cNvSpPr>
            <a:spLocks noGrp="1"/>
          </p:cNvSpPr>
          <p:nvPr>
            <p:ph type="title"/>
          </p:nvPr>
        </p:nvSpPr>
        <p:spPr/>
        <p:txBody>
          <a:bodyPr/>
          <a:lstStyle/>
          <a:p>
            <a:r>
              <a:rPr lang="fr-FR" dirty="0" smtClean="0"/>
              <a:t>DIVERS</a:t>
            </a:r>
            <a:endParaRPr lang="fr-FR" dirty="0"/>
          </a:p>
        </p:txBody>
      </p:sp>
    </p:spTree>
    <p:extLst>
      <p:ext uri="{BB962C8B-B14F-4D97-AF65-F5344CB8AC3E}">
        <p14:creationId xmlns:p14="http://schemas.microsoft.com/office/powerpoint/2010/main" val="566187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6">
            <a:extLst>
              <a:ext uri="{FF2B5EF4-FFF2-40B4-BE49-F238E27FC236}">
                <a16:creationId xmlns="" xmlns:a16="http://schemas.microsoft.com/office/drawing/2014/main" id="{0D4F27DA-CF86-437F-9BAD-6831D53B5E9B}"/>
              </a:ext>
            </a:extLst>
          </p:cNvPr>
          <p:cNvSpPr>
            <a:spLocks noGrp="1"/>
          </p:cNvSpPr>
          <p:nvPr>
            <p:ph idx="1"/>
          </p:nvPr>
        </p:nvSpPr>
        <p:spPr>
          <a:xfrm>
            <a:off x="733873" y="1445138"/>
            <a:ext cx="10229021" cy="5256584"/>
          </a:xfrm>
          <a:noFill/>
        </p:spPr>
        <p:txBody>
          <a:bodyPr/>
          <a:lstStyle/>
          <a:p>
            <a:pPr eaLnBrk="1" hangingPunct="1"/>
            <a:r>
              <a:rPr lang="fr-FR" sz="2000" b="1" u="sng" dirty="0">
                <a:solidFill>
                  <a:schemeClr val="tx2"/>
                </a:solidFill>
              </a:rPr>
              <a:t>Conséquences de l’année blanche 2018 (rappels)</a:t>
            </a:r>
            <a:endParaRPr lang="fr-FR" sz="800" dirty="0">
              <a:solidFill>
                <a:schemeClr val="tx2"/>
              </a:solidFill>
              <a:cs typeface="Arial" pitchFamily="34" charset="0"/>
            </a:endParaRPr>
          </a:p>
          <a:p>
            <a:pPr lvl="1" eaLnBrk="1" hangingPunct="1"/>
            <a:endParaRPr lang="fr-FR" sz="1000" dirty="0">
              <a:solidFill>
                <a:schemeClr val="tx1"/>
              </a:solidFill>
              <a:cs typeface="Arial" pitchFamily="34" charset="0"/>
            </a:endParaRPr>
          </a:p>
          <a:p>
            <a:pPr lvl="1" eaLnBrk="1" hangingPunct="1"/>
            <a:r>
              <a:rPr lang="fr-FR" sz="2000" u="sng" dirty="0">
                <a:solidFill>
                  <a:schemeClr val="tx1"/>
                </a:solidFill>
                <a:cs typeface="Arial" pitchFamily="34" charset="0"/>
              </a:rPr>
              <a:t>Rappel : CIMR complémentaire pour les professionnels !</a:t>
            </a:r>
            <a:endParaRPr lang="fr-FR" sz="1900" dirty="0">
              <a:solidFill>
                <a:schemeClr val="tx1"/>
              </a:solidFill>
            </a:endParaRPr>
          </a:p>
          <a:p>
            <a:pPr marL="63500" lvl="0" indent="0">
              <a:spcBef>
                <a:spcPts val="0"/>
              </a:spcBef>
              <a:spcAft>
                <a:spcPts val="0"/>
              </a:spcAft>
              <a:buClr>
                <a:srgbClr val="000000"/>
              </a:buClr>
              <a:buSzPts val="1400"/>
              <a:buNone/>
            </a:pPr>
            <a:endParaRPr lang="fr-FR" sz="1800" dirty="0">
              <a:solidFill>
                <a:srgbClr val="6C6C6C"/>
              </a:solidFill>
              <a:sym typeface="Oswald"/>
            </a:endParaRPr>
          </a:p>
          <a:p>
            <a:pPr marL="63500" lvl="0" indent="0">
              <a:spcBef>
                <a:spcPts val="0"/>
              </a:spcBef>
              <a:spcAft>
                <a:spcPts val="0"/>
              </a:spcAft>
              <a:buClr>
                <a:srgbClr val="000000"/>
              </a:buClr>
              <a:buSzPts val="1400"/>
              <a:buNone/>
            </a:pPr>
            <a:r>
              <a:rPr lang="fr-FR" sz="1800" dirty="0">
                <a:solidFill>
                  <a:srgbClr val="6C6C6C"/>
                </a:solidFill>
                <a:sym typeface="Oswald"/>
              </a:rPr>
              <a:t>Exemple pour mémoire : revenus BIC au titre des années 2015 à 2019 :</a:t>
            </a:r>
          </a:p>
          <a:p>
            <a:pPr marL="0" lvl="0" indent="0">
              <a:spcBef>
                <a:spcPts val="0"/>
              </a:spcBef>
              <a:spcAft>
                <a:spcPts val="0"/>
              </a:spcAft>
              <a:buClr>
                <a:srgbClr val="000000"/>
              </a:buClr>
              <a:buSzPts val="1400"/>
              <a:buNone/>
            </a:pPr>
            <a:endParaRPr lang="fr-FR" sz="1800" dirty="0">
              <a:solidFill>
                <a:srgbClr val="6C6C6C"/>
              </a:solidFill>
              <a:sym typeface="Arial"/>
            </a:endParaRPr>
          </a:p>
          <a:p>
            <a:pPr marL="0" lvl="0" indent="0">
              <a:spcBef>
                <a:spcPts val="0"/>
              </a:spcBef>
              <a:spcAft>
                <a:spcPts val="0"/>
              </a:spcAft>
              <a:buClr>
                <a:srgbClr val="000000"/>
              </a:buClr>
              <a:buSzPts val="1400"/>
              <a:buNone/>
            </a:pPr>
            <a:endParaRPr lang="fr-FR" sz="1800" dirty="0">
              <a:solidFill>
                <a:srgbClr val="6C6C6C"/>
              </a:solidFill>
              <a:sym typeface="Arial"/>
            </a:endParaRPr>
          </a:p>
          <a:p>
            <a:pPr marL="0" lvl="0" indent="0">
              <a:spcBef>
                <a:spcPts val="0"/>
              </a:spcBef>
              <a:spcAft>
                <a:spcPts val="0"/>
              </a:spcAft>
              <a:buClr>
                <a:srgbClr val="000000"/>
              </a:buClr>
              <a:buSzPts val="1400"/>
              <a:buNone/>
            </a:pPr>
            <a:endParaRPr lang="fr-FR" sz="1800" dirty="0">
              <a:solidFill>
                <a:srgbClr val="6C6C6C"/>
              </a:solidFill>
              <a:sym typeface="Arial"/>
            </a:endParaRPr>
          </a:p>
          <a:p>
            <a:pPr marL="0" lvl="0" indent="0">
              <a:spcBef>
                <a:spcPts val="0"/>
              </a:spcBef>
              <a:spcAft>
                <a:spcPts val="0"/>
              </a:spcAft>
              <a:buClr>
                <a:srgbClr val="000000"/>
              </a:buClr>
              <a:buSzPts val="1400"/>
              <a:buNone/>
            </a:pPr>
            <a:endParaRPr lang="fr-FR" sz="1800" dirty="0">
              <a:solidFill>
                <a:srgbClr val="6C6C6C"/>
              </a:solidFill>
              <a:sym typeface="Arial"/>
            </a:endParaRPr>
          </a:p>
          <a:p>
            <a:pPr marL="0" lvl="0" indent="0">
              <a:spcBef>
                <a:spcPts val="0"/>
              </a:spcBef>
              <a:spcAft>
                <a:spcPts val="0"/>
              </a:spcAft>
              <a:buClr>
                <a:srgbClr val="000000"/>
              </a:buClr>
              <a:buSzPts val="1400"/>
              <a:buNone/>
            </a:pPr>
            <a:endParaRPr lang="fr-FR" sz="1800" dirty="0">
              <a:solidFill>
                <a:srgbClr val="6C6C6C"/>
              </a:solidFill>
              <a:sym typeface="Arial"/>
            </a:endParaRPr>
          </a:p>
          <a:p>
            <a:pPr marL="63500" lvl="0" indent="0">
              <a:spcBef>
                <a:spcPts val="0"/>
              </a:spcBef>
              <a:spcAft>
                <a:spcPts val="0"/>
              </a:spcAft>
              <a:buClr>
                <a:srgbClr val="000000"/>
              </a:buClr>
              <a:buSzPts val="1400"/>
              <a:buNone/>
            </a:pPr>
            <a:endParaRPr lang="fr-FR" sz="1800" dirty="0">
              <a:solidFill>
                <a:srgbClr val="6C6C6C"/>
              </a:solidFill>
              <a:sym typeface="Arial"/>
            </a:endParaRPr>
          </a:p>
          <a:p>
            <a:pPr marL="63500" lvl="0" indent="0">
              <a:spcBef>
                <a:spcPts val="0"/>
              </a:spcBef>
              <a:spcAft>
                <a:spcPts val="0"/>
              </a:spcAft>
              <a:buClr>
                <a:srgbClr val="000000"/>
              </a:buClr>
              <a:buSzPts val="1400"/>
              <a:buNone/>
            </a:pPr>
            <a:r>
              <a:rPr lang="fr-FR" sz="1800" dirty="0">
                <a:solidFill>
                  <a:srgbClr val="6C6C6C"/>
                </a:solidFill>
                <a:sym typeface="Oswald Light"/>
              </a:rPr>
              <a:t>CIMR 2018 =  9 293 * (40 000/50 000) = 7 434 soit un IR à payer de 1 859</a:t>
            </a:r>
          </a:p>
          <a:p>
            <a:pPr marL="63500" lvl="0" indent="0">
              <a:spcBef>
                <a:spcPts val="0"/>
              </a:spcBef>
              <a:spcAft>
                <a:spcPts val="0"/>
              </a:spcAft>
              <a:buClr>
                <a:srgbClr val="000000"/>
              </a:buClr>
              <a:buSzPts val="1400"/>
              <a:buNone/>
            </a:pPr>
            <a:r>
              <a:rPr lang="fr-FR" sz="1800" dirty="0">
                <a:solidFill>
                  <a:srgbClr val="6C6C6C"/>
                </a:solidFill>
                <a:sym typeface="Oswald Light"/>
              </a:rPr>
              <a:t>CIMR 2019 = 9 293 * (45 000/50 000) – 7 434 = 929 remboursés</a:t>
            </a:r>
          </a:p>
          <a:p>
            <a:pPr marL="63500" lvl="0" indent="0" algn="just">
              <a:spcBef>
                <a:spcPts val="0"/>
              </a:spcBef>
              <a:spcAft>
                <a:spcPts val="0"/>
              </a:spcAft>
              <a:buClr>
                <a:srgbClr val="000000"/>
              </a:buClr>
              <a:buSzPts val="1400"/>
              <a:buNone/>
            </a:pPr>
            <a:endParaRPr lang="fr-FR" sz="1800" dirty="0">
              <a:solidFill>
                <a:srgbClr val="6C6C6C"/>
              </a:solidFill>
              <a:sym typeface="Oswald Light"/>
            </a:endParaRPr>
          </a:p>
          <a:p>
            <a:pPr marL="63500" indent="0" algn="just">
              <a:spcBef>
                <a:spcPts val="0"/>
              </a:spcBef>
              <a:spcAft>
                <a:spcPts val="0"/>
              </a:spcAft>
              <a:buClr>
                <a:srgbClr val="000000"/>
              </a:buClr>
              <a:buSzPts val="1400"/>
              <a:buNone/>
            </a:pPr>
            <a:r>
              <a:rPr lang="fr-FR" sz="1800" dirty="0"/>
              <a:t>Attention le CIMR complémentaire ne peut intervenir que sur réclamation du contribuable dirigeant et non de manière automatique, contrairement aux indépendants (BIC / BNC / BA). Réclamation à effectuer avant le 31/12 de la 2</a:t>
            </a:r>
            <a:r>
              <a:rPr lang="fr-FR" sz="1800" baseline="30000" dirty="0"/>
              <a:t>ème</a:t>
            </a:r>
            <a:r>
              <a:rPr lang="fr-FR" sz="1800" dirty="0"/>
              <a:t> année suivant celle de la mise en recouvrement du rôle.</a:t>
            </a:r>
          </a:p>
        </p:txBody>
      </p:sp>
      <p:pic>
        <p:nvPicPr>
          <p:cNvPr id="5" name="Google Shape;556;p61">
            <a:extLst>
              <a:ext uri="{FF2B5EF4-FFF2-40B4-BE49-F238E27FC236}">
                <a16:creationId xmlns="" xmlns:a16="http://schemas.microsoft.com/office/drawing/2014/main" id="{06F1FB44-7AEA-48D0-A276-ADFEAD528575}"/>
              </a:ext>
            </a:extLst>
          </p:cNvPr>
          <p:cNvPicPr preferRelativeResize="0"/>
          <p:nvPr/>
        </p:nvPicPr>
        <p:blipFill rotWithShape="1">
          <a:blip r:embed="rId3">
            <a:alphaModFix/>
          </a:blip>
          <a:srcRect b="24668"/>
          <a:stretch/>
        </p:blipFill>
        <p:spPr>
          <a:xfrm>
            <a:off x="1926093" y="2689911"/>
            <a:ext cx="7047555" cy="939138"/>
          </a:xfrm>
          <a:prstGeom prst="rect">
            <a:avLst/>
          </a:prstGeom>
          <a:noFill/>
          <a:ln w="9525" cap="flat" cmpd="sng">
            <a:solidFill>
              <a:schemeClr val="dk1"/>
            </a:solidFill>
            <a:prstDash val="solid"/>
            <a:round/>
            <a:headEnd type="none" w="sm" len="sm"/>
            <a:tailEnd type="none" w="sm" len="sm"/>
          </a:ln>
        </p:spPr>
      </p:pic>
      <p:sp>
        <p:nvSpPr>
          <p:cNvPr id="2" name="Titre 1"/>
          <p:cNvSpPr>
            <a:spLocks noGrp="1"/>
          </p:cNvSpPr>
          <p:nvPr>
            <p:ph type="title"/>
          </p:nvPr>
        </p:nvSpPr>
        <p:spPr/>
        <p:txBody>
          <a:bodyPr/>
          <a:lstStyle/>
          <a:p>
            <a:r>
              <a:rPr lang="fr-FR" dirty="0" smtClean="0"/>
              <a:t>DIVERS</a:t>
            </a:r>
            <a:endParaRPr lang="fr-FR" dirty="0"/>
          </a:p>
        </p:txBody>
      </p:sp>
    </p:spTree>
    <p:extLst>
      <p:ext uri="{BB962C8B-B14F-4D97-AF65-F5344CB8AC3E}">
        <p14:creationId xmlns:p14="http://schemas.microsoft.com/office/powerpoint/2010/main" val="2695297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387FBDF4-AC28-A34C-BBA6-3C9FCC467E11}"/>
              </a:ext>
            </a:extLst>
          </p:cNvPr>
          <p:cNvSpPr txBox="1"/>
          <p:nvPr/>
        </p:nvSpPr>
        <p:spPr>
          <a:xfrm>
            <a:off x="2163484" y="3014175"/>
            <a:ext cx="7826090" cy="1077218"/>
          </a:xfrm>
          <a:prstGeom prst="rect">
            <a:avLst/>
          </a:prstGeom>
          <a:noFill/>
        </p:spPr>
        <p:txBody>
          <a:bodyPr wrap="square" rtlCol="0">
            <a:spAutoFit/>
          </a:bodyPr>
          <a:lstStyle/>
          <a:p>
            <a:r>
              <a:rPr lang="fr-FR" sz="3200" dirty="0">
                <a:solidFill>
                  <a:schemeClr val="bg1"/>
                </a:solidFill>
                <a:latin typeface="Calibri Light" panose="020F0302020204030204" pitchFamily="34" charset="0"/>
              </a:rPr>
              <a:t>CONTRÔLE FISCAL ET MESURES DE </a:t>
            </a:r>
            <a:r>
              <a:rPr lang="fr-FR" sz="3200" dirty="0" smtClean="0">
                <a:solidFill>
                  <a:schemeClr val="bg1"/>
                </a:solidFill>
                <a:latin typeface="Calibri Light" panose="020F0302020204030204" pitchFamily="34" charset="0"/>
              </a:rPr>
              <a:t>DETECTION</a:t>
            </a:r>
          </a:p>
          <a:p>
            <a:r>
              <a:rPr lang="fr-FR" sz="3200" smtClean="0">
                <a:solidFill>
                  <a:schemeClr val="bg1"/>
                </a:solidFill>
                <a:latin typeface="Calibri Light" panose="020F0302020204030204" pitchFamily="34" charset="0"/>
              </a:rPr>
              <a:t>Geoffroy </a:t>
            </a:r>
            <a:r>
              <a:rPr lang="fr-FR" sz="3200" smtClean="0">
                <a:solidFill>
                  <a:schemeClr val="bg1"/>
                </a:solidFill>
                <a:latin typeface="Calibri Light" panose="020F0302020204030204" pitchFamily="34" charset="0"/>
              </a:rPr>
              <a:t>WOLF, </a:t>
            </a:r>
            <a:r>
              <a:rPr lang="fr-FR" sz="3200" dirty="0" smtClean="0">
                <a:solidFill>
                  <a:schemeClr val="bg1"/>
                </a:solidFill>
                <a:latin typeface="Calibri Light" panose="020F0302020204030204" pitchFamily="34" charset="0"/>
              </a:rPr>
              <a:t>avocat</a:t>
            </a:r>
            <a:endParaRPr lang="fr-FR" sz="3200" dirty="0">
              <a:solidFill>
                <a:schemeClr val="bg1"/>
              </a:solidFill>
              <a:latin typeface="Calibri Light" panose="020F0302020204030204" pitchFamily="34" charset="0"/>
            </a:endParaRPr>
          </a:p>
        </p:txBody>
      </p:sp>
      <p:sp>
        <p:nvSpPr>
          <p:cNvPr id="8" name="Espace réservé du contenu 2">
            <a:extLst>
              <a:ext uri="{FF2B5EF4-FFF2-40B4-BE49-F238E27FC236}">
                <a16:creationId xmlns="" xmlns:a16="http://schemas.microsoft.com/office/drawing/2014/main" id="{A8883574-DDB9-FF49-8DAF-41AB96CFD3D8}"/>
              </a:ext>
            </a:extLst>
          </p:cNvPr>
          <p:cNvSpPr txBox="1">
            <a:spLocks/>
          </p:cNvSpPr>
          <p:nvPr/>
        </p:nvSpPr>
        <p:spPr>
          <a:xfrm>
            <a:off x="1521943" y="282985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a:solidFill>
                  <a:schemeClr val="bg1"/>
                </a:solidFill>
                <a:latin typeface="Calibri" panose="020F0502020204030204" pitchFamily="34" charset="0"/>
                <a:cs typeface="Calibri" panose="020F0502020204030204" pitchFamily="34" charset="0"/>
              </a:rPr>
              <a:t>3. </a:t>
            </a:r>
          </a:p>
        </p:txBody>
      </p:sp>
    </p:spTree>
    <p:extLst>
      <p:ext uri="{BB962C8B-B14F-4D97-AF65-F5344CB8AC3E}">
        <p14:creationId xmlns:p14="http://schemas.microsoft.com/office/powerpoint/2010/main" val="3084696824"/>
      </p:ext>
    </p:extLst>
  </p:cSld>
  <p:clrMapOvr>
    <a:masterClrMapping/>
  </p:clrMapOvr>
  <p:transition spd="slow">
    <p:wheel spokes="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a:xfrm>
            <a:off x="1520500" y="2809996"/>
            <a:ext cx="7873267" cy="4092031"/>
          </a:xfrm>
        </p:spPr>
        <p:txBody>
          <a:bodyPr>
            <a:normAutofit fontScale="77500" lnSpcReduction="20000"/>
          </a:bodyPr>
          <a:lstStyle/>
          <a:p>
            <a:endParaRPr lang="fr-FR" dirty="0">
              <a:latin typeface="Calibri" panose="020F0502020204030204" pitchFamily="34" charset="0"/>
              <a:cs typeface="Calibri" panose="020F0502020204030204" pitchFamily="34" charset="0"/>
            </a:endParaRPr>
          </a:p>
          <a:p>
            <a:r>
              <a:rPr lang="fr-FR" dirty="0">
                <a:latin typeface="+mn-lt"/>
                <a:cs typeface="Calibri" panose="020F0502020204030204" pitchFamily="34" charset="0"/>
              </a:rPr>
              <a:t>A. Publication de l</a:t>
            </a:r>
            <a:r>
              <a:rPr lang="fr-FR" dirty="0">
                <a:latin typeface="+mn-lt"/>
              </a:rPr>
              <a:t>'identité des opérateurs de plateforme non coopératifs </a:t>
            </a:r>
          </a:p>
          <a:p>
            <a:r>
              <a:rPr lang="fr-FR" dirty="0">
                <a:latin typeface="+mn-lt"/>
                <a:cs typeface="Calibri" panose="020F0502020204030204" pitchFamily="34" charset="0"/>
              </a:rPr>
              <a:t>B. P</a:t>
            </a:r>
            <a:r>
              <a:rPr lang="fr-FR" dirty="0">
                <a:latin typeface="+mn-lt"/>
              </a:rPr>
              <a:t>rélèvements d’échantillon dans le cadre des vérifications de comptabilité</a:t>
            </a:r>
          </a:p>
          <a:p>
            <a:r>
              <a:rPr lang="fr-FR" dirty="0">
                <a:latin typeface="+mn-lt"/>
              </a:rPr>
              <a:t>C. Indemnisation des lanceurs d’alerte</a:t>
            </a:r>
          </a:p>
          <a:p>
            <a:r>
              <a:rPr lang="fr-FR" dirty="0">
                <a:latin typeface="+mn-lt"/>
              </a:rPr>
              <a:t>D. Utilisation des données des plateformes en ligne (réseaux sociaux et sites de vente en ligne) </a:t>
            </a:r>
          </a:p>
          <a:p>
            <a:r>
              <a:rPr lang="fr-FR" dirty="0">
                <a:latin typeface="+mn-lt"/>
              </a:rPr>
              <a:t>E. obligation de déclaration des dispositifs fiscaux transfrontaliers</a:t>
            </a:r>
            <a:endParaRPr lang="fr-FR" dirty="0">
              <a:latin typeface="+mn-lt"/>
              <a:cs typeface="Calibri Light" panose="020F0302020204030204" pitchFamily="34" charset="0"/>
            </a:endParaRPr>
          </a:p>
          <a:p>
            <a:endParaRPr lang="fr-FR" dirty="0">
              <a:cs typeface="Calibri Light" panose="020F0302020204030204" pitchFamily="34" charset="0"/>
            </a:endParaRPr>
          </a:p>
          <a:p>
            <a:endParaRPr lang="fr-FR" dirty="0">
              <a:cs typeface="Calibri Light" panose="020F0302020204030204" pitchFamily="34" charset="0"/>
            </a:endParaRPr>
          </a:p>
          <a:p>
            <a:endParaRPr lang="fr-FR" dirty="0">
              <a:cs typeface="Calibri Light" panose="020F0302020204030204" pitchFamily="34" charset="0"/>
            </a:endParaRP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3. </a:t>
            </a:r>
          </a:p>
        </p:txBody>
      </p:sp>
      <p:sp>
        <p:nvSpPr>
          <p:cNvPr id="6" name="ZoneTexte 5">
            <a:extLst>
              <a:ext uri="{FF2B5EF4-FFF2-40B4-BE49-F238E27FC236}">
                <a16:creationId xmlns="" xmlns:a16="http://schemas.microsoft.com/office/drawing/2014/main" id="{CC591B37-AED3-0B4E-80B3-D8B357F0C169}"/>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576869325"/>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74B4F"/>
                </a:solidFill>
              </a:rPr>
              <a:t>Impact sur le PAS 2020 dès janvier :</a:t>
            </a:r>
          </a:p>
        </p:txBody>
      </p:sp>
      <p:sp>
        <p:nvSpPr>
          <p:cNvPr id="3" name="Espace réservé du contenu 2"/>
          <p:cNvSpPr>
            <a:spLocks noGrp="1"/>
          </p:cNvSpPr>
          <p:nvPr>
            <p:ph idx="1"/>
          </p:nvPr>
        </p:nvSpPr>
        <p:spPr>
          <a:xfrm>
            <a:off x="838200" y="2506662"/>
            <a:ext cx="10515600" cy="2850646"/>
          </a:xfrm>
        </p:spPr>
        <p:txBody>
          <a:bodyPr>
            <a:normAutofit/>
          </a:bodyPr>
          <a:lstStyle/>
          <a:p>
            <a:pPr>
              <a:lnSpc>
                <a:spcPct val="110000"/>
              </a:lnSpc>
            </a:pPr>
            <a:r>
              <a:rPr lang="fr-FR" dirty="0">
                <a:solidFill>
                  <a:srgbClr val="1911AE"/>
                </a:solidFill>
              </a:rPr>
              <a:t>Pour la </a:t>
            </a:r>
            <a:r>
              <a:rPr lang="fr-FR" dirty="0">
                <a:solidFill>
                  <a:srgbClr val="1911AE"/>
                </a:solidFill>
                <a:latin typeface="Avenir Medium" panose="02000503020000020003" pitchFamily="2" charset="0"/>
              </a:rPr>
              <a:t>liquidation définitive </a:t>
            </a:r>
            <a:r>
              <a:rPr lang="fr-FR" dirty="0">
                <a:solidFill>
                  <a:srgbClr val="1911AE"/>
                </a:solidFill>
              </a:rPr>
              <a:t>de l'impôt sur les revenus de 2020, au cours de l'été 2021, les plafonds et planchers des tranches d'imposition seront </a:t>
            </a:r>
            <a:r>
              <a:rPr lang="fr-FR" dirty="0">
                <a:solidFill>
                  <a:srgbClr val="1911AE"/>
                </a:solidFill>
                <a:latin typeface="Avenir Medium" panose="02000503020000020003" pitchFamily="2" charset="0"/>
              </a:rPr>
              <a:t>revalorisés</a:t>
            </a:r>
            <a:r>
              <a:rPr lang="fr-FR" dirty="0">
                <a:solidFill>
                  <a:srgbClr val="1911AE"/>
                </a:solidFill>
              </a:rPr>
              <a:t> du montant de la hausse des prix hors tabac attendu pour 2020 dans la loi de finances pour 2021.</a:t>
            </a:r>
          </a:p>
          <a:p>
            <a:pPr>
              <a:lnSpc>
                <a:spcPct val="110000"/>
              </a:lnSpc>
            </a:pPr>
            <a:endParaRPr lang="fr-FR" dirty="0">
              <a:solidFill>
                <a:srgbClr val="1911AE"/>
              </a:solidFill>
            </a:endParaRPr>
          </a:p>
        </p:txBody>
      </p:sp>
    </p:spTree>
    <p:extLst>
      <p:ext uri="{BB962C8B-B14F-4D97-AF65-F5344CB8AC3E}">
        <p14:creationId xmlns:p14="http://schemas.microsoft.com/office/powerpoint/2010/main" val="831185715"/>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a:xfrm>
            <a:off x="1520500" y="2129235"/>
            <a:ext cx="7873267" cy="3400027"/>
          </a:xfrm>
        </p:spPr>
        <p:txBody>
          <a:bodyPr>
            <a:normAutofit/>
          </a:bodyPr>
          <a:lstStyle/>
          <a:p>
            <a:r>
              <a:rPr lang="fr-FR" dirty="0">
                <a:latin typeface="+mn-lt"/>
                <a:cs typeface="Calibri" panose="020F0502020204030204" pitchFamily="34" charset="0"/>
              </a:rPr>
              <a:t>A. Publication de l</a:t>
            </a:r>
            <a:r>
              <a:rPr lang="fr-FR" dirty="0">
                <a:latin typeface="+mn-lt"/>
              </a:rPr>
              <a:t>'identité des opérateurs de plateforme non coopératifs</a:t>
            </a:r>
            <a:endParaRPr lang="fr-FR" dirty="0">
              <a:latin typeface="+mn-lt"/>
              <a:cs typeface="Calibri" panose="020F0502020204030204" pitchFamily="34" charset="0"/>
            </a:endParaRP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3. </a:t>
            </a:r>
          </a:p>
        </p:txBody>
      </p:sp>
      <p:sp>
        <p:nvSpPr>
          <p:cNvPr id="9" name="ZoneTexte 8">
            <a:extLst>
              <a:ext uri="{FF2B5EF4-FFF2-40B4-BE49-F238E27FC236}">
                <a16:creationId xmlns="" xmlns:a16="http://schemas.microsoft.com/office/drawing/2014/main" id="{EE231F68-D844-44E9-A98C-C5B2AB7990C5}"/>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1780442119"/>
      </p:ext>
    </p:extLst>
  </p:cSld>
  <p:clrMapOvr>
    <a:masterClrMapping/>
  </p:clrMapOvr>
  <p:transition spd="slow">
    <p:wheel spokes="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AB4BCD0-D96E-8741-8028-4D3A4916B233}"/>
              </a:ext>
            </a:extLst>
          </p:cNvPr>
          <p:cNvSpPr txBox="1">
            <a:spLocks/>
          </p:cNvSpPr>
          <p:nvPr/>
        </p:nvSpPr>
        <p:spPr>
          <a:xfrm>
            <a:off x="838200" y="787912"/>
            <a:ext cx="933129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dirty="0">
                <a:latin typeface="+mn-lt"/>
                <a:cs typeface="Calibri" panose="020F0502020204030204" pitchFamily="34" charset="0"/>
              </a:rPr>
              <a:t>Publication de l</a:t>
            </a:r>
            <a:r>
              <a:rPr lang="fr-FR" sz="3200" dirty="0">
                <a:latin typeface="+mn-lt"/>
              </a:rPr>
              <a:t>'identité des opérateurs de plateforme non coopératifs</a:t>
            </a:r>
          </a:p>
        </p:txBody>
      </p:sp>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23396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a:t>
            </a:r>
            <a:r>
              <a:rPr lang="fr-FR" dirty="0" err="1"/>
              <a:t>name</a:t>
            </a:r>
            <a:r>
              <a:rPr lang="fr-FR" dirty="0"/>
              <a:t> and </a:t>
            </a:r>
            <a:r>
              <a:rPr lang="fr-FR" dirty="0" err="1"/>
              <a:t>shame</a:t>
            </a:r>
            <a:r>
              <a:rPr lang="fr-FR" dirty="0"/>
              <a:t> » : l'administration fiscale peut publier, sur son site internet, l'identité des opérateurs de plateforme qui ne coopèrent pas</a:t>
            </a:r>
            <a:br>
              <a:rPr lang="fr-FR" dirty="0"/>
            </a:br>
            <a:endParaRPr lang="fr-FR" dirty="0"/>
          </a:p>
          <a:p>
            <a:r>
              <a:rPr lang="fr-FR" dirty="0"/>
              <a:t>opérateurs concernés : entreprises, </a:t>
            </a:r>
          </a:p>
          <a:p>
            <a:pPr>
              <a:buFontTx/>
              <a:buChar char="-"/>
            </a:pPr>
            <a:r>
              <a:rPr lang="fr-FR" dirty="0"/>
              <a:t>quel que soit leur lieu d'établissement, </a:t>
            </a:r>
          </a:p>
          <a:p>
            <a:pPr>
              <a:buFontTx/>
              <a:buChar char="-"/>
            </a:pPr>
            <a:r>
              <a:rPr lang="fr-FR" dirty="0"/>
              <a:t>qui mettent en relation à distance, par voie électronique, des personnes en vue de la vente d'un bien, de la fourniture d'un service ou de l'échange ou du partage d'un bien ou d'un service.</a:t>
            </a:r>
          </a:p>
          <a:p>
            <a:endParaRPr lang="fr-FR" dirty="0">
              <a:latin typeface="Calibri Light" panose="020F0302020204030204" pitchFamily="34" charset="0"/>
            </a:endParaRPr>
          </a:p>
        </p:txBody>
      </p:sp>
    </p:spTree>
    <p:extLst>
      <p:ext uri="{BB962C8B-B14F-4D97-AF65-F5344CB8AC3E}">
        <p14:creationId xmlns:p14="http://schemas.microsoft.com/office/powerpoint/2010/main" val="3294769834"/>
      </p:ext>
    </p:extLst>
  </p:cSld>
  <p:clrMapOvr>
    <a:masterClrMapping/>
  </p:clrMapOvr>
  <p:transition spd="slow">
    <p:wheel spokes="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824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Obligations de ces opérateurs :</a:t>
            </a:r>
          </a:p>
          <a:p>
            <a:pPr>
              <a:buFontTx/>
              <a:buChar char="-"/>
            </a:pPr>
            <a:r>
              <a:rPr lang="fr-FR" dirty="0"/>
              <a:t>adresser à l'utilisateur et à l'administration un récapitulatif annuel des transactions réalisées par leur intermédiaire. </a:t>
            </a:r>
          </a:p>
          <a:p>
            <a:pPr>
              <a:buFontTx/>
              <a:buChar char="-"/>
            </a:pPr>
            <a:r>
              <a:rPr lang="fr-FR" dirty="0"/>
              <a:t>contribuer au </a:t>
            </a:r>
            <a:r>
              <a:rPr lang="fr-FR" b="1" dirty="0"/>
              <a:t>respect des obligations</a:t>
            </a:r>
            <a:r>
              <a:rPr lang="fr-FR" dirty="0"/>
              <a:t> fiscales de leurs </a:t>
            </a:r>
            <a:r>
              <a:rPr lang="fr-FR" b="1" dirty="0"/>
              <a:t>utilisateurs</a:t>
            </a:r>
            <a:r>
              <a:rPr lang="fr-FR" dirty="0"/>
              <a:t> en matière de TVA. </a:t>
            </a:r>
          </a:p>
          <a:p>
            <a:pPr>
              <a:buFontTx/>
              <a:buChar char="-"/>
            </a:pPr>
            <a:r>
              <a:rPr lang="fr-FR" b="1" dirty="0"/>
              <a:t>assujettis</a:t>
            </a:r>
            <a:r>
              <a:rPr lang="fr-FR" dirty="0"/>
              <a:t> à la TVA ou à la taxe « </a:t>
            </a:r>
            <a:r>
              <a:rPr lang="fr-FR" dirty="0" err="1"/>
              <a:t>Gafa</a:t>
            </a:r>
            <a:r>
              <a:rPr lang="fr-FR" dirty="0"/>
              <a:t> »</a:t>
            </a:r>
          </a:p>
          <a:p>
            <a:pPr>
              <a:buFontTx/>
              <a:buChar char="-"/>
            </a:pPr>
            <a:endParaRPr lang="fr-FR" b="1" dirty="0"/>
          </a:p>
          <a:p>
            <a:pPr marL="0" indent="0">
              <a:buNone/>
            </a:pPr>
            <a:r>
              <a:rPr lang="fr-FR" b="1" dirty="0"/>
              <a:t>Non-respect</a:t>
            </a:r>
            <a:r>
              <a:rPr lang="fr-FR" dirty="0"/>
              <a:t> de ces obligations : amendes ou mise en recouvrement de la TVA ou de la taxe « </a:t>
            </a:r>
            <a:r>
              <a:rPr lang="fr-FR" dirty="0" err="1"/>
              <a:t>Gafa</a:t>
            </a:r>
            <a:r>
              <a:rPr lang="fr-FR" dirty="0"/>
              <a:t> » non acquittée. </a:t>
            </a: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933129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dirty="0">
                <a:latin typeface="+mn-lt"/>
                <a:cs typeface="Calibri" panose="020F0502020204030204" pitchFamily="34" charset="0"/>
              </a:rPr>
              <a:t>Publication de l</a:t>
            </a:r>
            <a:r>
              <a:rPr lang="fr-FR" sz="3200" dirty="0">
                <a:latin typeface="+mn-lt"/>
              </a:rPr>
              <a:t>'identité des opérateurs de plateforme non coopératifs</a:t>
            </a:r>
          </a:p>
        </p:txBody>
      </p:sp>
    </p:spTree>
    <p:extLst>
      <p:ext uri="{BB962C8B-B14F-4D97-AF65-F5344CB8AC3E}">
        <p14:creationId xmlns:p14="http://schemas.microsoft.com/office/powerpoint/2010/main" val="2797389218"/>
      </p:ext>
    </p:extLst>
  </p:cSld>
  <p:clrMapOvr>
    <a:masterClrMapping/>
  </p:clrMapOvr>
  <p:transition spd="slow">
    <p:wheel spokes="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824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r>
              <a:rPr lang="fr-FR" dirty="0"/>
              <a:t>Publication est encourue :</a:t>
            </a:r>
          </a:p>
          <a:p>
            <a:pPr>
              <a:buFontTx/>
              <a:buChar char="-"/>
            </a:pPr>
            <a:r>
              <a:rPr lang="fr-FR" dirty="0"/>
              <a:t>à partir de la </a:t>
            </a:r>
            <a:r>
              <a:rPr lang="fr-FR" b="1" dirty="0"/>
              <a:t>deuxième mise en recouvrement d'impositions ou d'amendes</a:t>
            </a:r>
            <a:r>
              <a:rPr lang="fr-FR" dirty="0"/>
              <a:t> résultant d'un manquement à l'une des obligations des plateformes </a:t>
            </a:r>
          </a:p>
          <a:p>
            <a:pPr>
              <a:buFontTx/>
              <a:buChar char="-"/>
            </a:pPr>
            <a:r>
              <a:rPr lang="fr-FR" dirty="0"/>
              <a:t>sur une période de </a:t>
            </a:r>
            <a:r>
              <a:rPr lang="fr-FR" b="1" dirty="0"/>
              <a:t>douze mois.</a:t>
            </a:r>
            <a:r>
              <a:rPr lang="fr-FR" dirty="0"/>
              <a:t/>
            </a:r>
            <a:br>
              <a:rPr lang="fr-FR" dirty="0"/>
            </a:b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933129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dirty="0">
                <a:latin typeface="+mn-lt"/>
                <a:cs typeface="Calibri" panose="020F0502020204030204" pitchFamily="34" charset="0"/>
              </a:rPr>
              <a:t>Publication de l</a:t>
            </a:r>
            <a:r>
              <a:rPr lang="fr-FR" sz="3200" dirty="0">
                <a:latin typeface="+mn-lt"/>
              </a:rPr>
              <a:t>'identité des opérateurs de plateforme non coopératifs</a:t>
            </a:r>
          </a:p>
        </p:txBody>
      </p:sp>
    </p:spTree>
    <p:extLst>
      <p:ext uri="{BB962C8B-B14F-4D97-AF65-F5344CB8AC3E}">
        <p14:creationId xmlns:p14="http://schemas.microsoft.com/office/powerpoint/2010/main" val="1968117451"/>
      </p:ext>
    </p:extLst>
  </p:cSld>
  <p:clrMapOvr>
    <a:masterClrMapping/>
  </p:clrMapOvr>
  <p:transition spd="slow">
    <p:wheel spokes="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824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t>Mise en œuvre de la publication</a:t>
            </a:r>
          </a:p>
          <a:p>
            <a:r>
              <a:rPr lang="fr-FR" dirty="0"/>
              <a:t>avis conforme et motivé de la commission des infractions fiscales</a:t>
            </a:r>
            <a:br>
              <a:rPr lang="fr-FR" dirty="0"/>
            </a:br>
            <a:endParaRPr lang="fr-FR" dirty="0"/>
          </a:p>
          <a:p>
            <a:r>
              <a:rPr lang="fr-FR" dirty="0"/>
              <a:t>publication sur le site internet de l'administration fiscale :</a:t>
            </a:r>
          </a:p>
          <a:p>
            <a:pPr lvl="1">
              <a:buFontTx/>
              <a:buChar char="-"/>
            </a:pPr>
            <a:r>
              <a:rPr lang="fr-FR" sz="2800" dirty="0"/>
              <a:t>dénomination commerciale </a:t>
            </a:r>
          </a:p>
          <a:p>
            <a:pPr lvl="1">
              <a:buFontTx/>
              <a:buChar char="-"/>
            </a:pPr>
            <a:r>
              <a:rPr lang="fr-FR" sz="2800" dirty="0"/>
              <a:t>activité professionnelle </a:t>
            </a:r>
          </a:p>
          <a:p>
            <a:pPr lvl="1">
              <a:buFontTx/>
              <a:buChar char="-"/>
            </a:pPr>
            <a:r>
              <a:rPr lang="fr-FR" sz="2800" dirty="0"/>
              <a:t>État ou territoire de résidence</a:t>
            </a:r>
            <a:r>
              <a:rPr lang="fr-FR" dirty="0"/>
              <a:t/>
            </a:r>
            <a:br>
              <a:rPr lang="fr-FR" dirty="0"/>
            </a:br>
            <a:endParaRPr lang="fr-FR" dirty="0"/>
          </a:p>
          <a:p>
            <a:r>
              <a:rPr lang="fr-FR" b="1" dirty="0"/>
              <a:t>durée</a:t>
            </a:r>
            <a:r>
              <a:rPr lang="fr-FR" dirty="0"/>
              <a:t> de publication ne peut excéder un an.</a:t>
            </a:r>
            <a:br>
              <a:rPr lang="fr-FR" dirty="0"/>
            </a:b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933129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dirty="0">
                <a:latin typeface="+mn-lt"/>
                <a:cs typeface="Calibri" panose="020F0502020204030204" pitchFamily="34" charset="0"/>
              </a:rPr>
              <a:t>Publication de l</a:t>
            </a:r>
            <a:r>
              <a:rPr lang="fr-FR" sz="3200" dirty="0">
                <a:latin typeface="+mn-lt"/>
              </a:rPr>
              <a:t>'identité des opérateurs de plateforme non coopératifs</a:t>
            </a:r>
          </a:p>
        </p:txBody>
      </p:sp>
    </p:spTree>
    <p:extLst>
      <p:ext uri="{BB962C8B-B14F-4D97-AF65-F5344CB8AC3E}">
        <p14:creationId xmlns:p14="http://schemas.microsoft.com/office/powerpoint/2010/main" val="436052101"/>
      </p:ext>
    </p:extLst>
  </p:cSld>
  <p:clrMapOvr>
    <a:masterClrMapping/>
  </p:clrMapOvr>
  <p:transition spd="slow">
    <p:wheel spokes="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824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r>
              <a:rPr lang="fr-FR" dirty="0"/>
              <a:t>publication </a:t>
            </a:r>
            <a:r>
              <a:rPr lang="fr-FR" b="1" dirty="0"/>
              <a:t>supprimée</a:t>
            </a:r>
            <a:r>
              <a:rPr lang="fr-FR" dirty="0"/>
              <a:t> sans délai dès paiement par l'opérateur de l'intégralité des impositions ou amendes</a:t>
            </a:r>
            <a:br>
              <a:rPr lang="fr-FR" dirty="0"/>
            </a:br>
            <a:endParaRPr lang="fr-FR" dirty="0"/>
          </a:p>
          <a:p>
            <a:r>
              <a:rPr lang="fr-FR" dirty="0"/>
              <a:t>Obligation pour l'administration de </a:t>
            </a:r>
            <a:r>
              <a:rPr lang="fr-FR" b="1" dirty="0"/>
              <a:t>rendre publique</a:t>
            </a:r>
            <a:r>
              <a:rPr lang="fr-FR" dirty="0"/>
              <a:t> sur son site internet toute décision juridictionnelle prononçant la </a:t>
            </a:r>
            <a:r>
              <a:rPr lang="fr-FR" b="1" dirty="0"/>
              <a:t>décharge</a:t>
            </a:r>
            <a:r>
              <a:rPr lang="fr-FR" dirty="0"/>
              <a:t> d'une imposition ou annulant une amende ayant fait l'objet d'une publication.</a:t>
            </a:r>
          </a:p>
          <a:p>
            <a:pPr marL="0" indent="0">
              <a:buNone/>
            </a:pPr>
            <a:r>
              <a:rPr lang="fr-FR" dirty="0"/>
              <a:t/>
            </a:r>
            <a:br>
              <a:rPr lang="fr-FR" dirty="0"/>
            </a:b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933129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dirty="0">
                <a:latin typeface="+mn-lt"/>
                <a:cs typeface="Calibri" panose="020F0502020204030204" pitchFamily="34" charset="0"/>
              </a:rPr>
              <a:t>Publication de l</a:t>
            </a:r>
            <a:r>
              <a:rPr lang="fr-FR" sz="3200" dirty="0">
                <a:latin typeface="+mn-lt"/>
              </a:rPr>
              <a:t>'identité des opérateurs de plateforme non coopératifs</a:t>
            </a:r>
          </a:p>
        </p:txBody>
      </p:sp>
    </p:spTree>
    <p:extLst>
      <p:ext uri="{BB962C8B-B14F-4D97-AF65-F5344CB8AC3E}">
        <p14:creationId xmlns:p14="http://schemas.microsoft.com/office/powerpoint/2010/main" val="321449221"/>
      </p:ext>
    </p:extLst>
  </p:cSld>
  <p:clrMapOvr>
    <a:masterClrMapping/>
  </p:clrMapOvr>
  <p:transition spd="slow">
    <p:wheel spokes="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a:xfrm>
            <a:off x="1520500" y="2129236"/>
            <a:ext cx="7873267" cy="3600052"/>
          </a:xfrm>
        </p:spPr>
        <p:txBody>
          <a:bodyPr/>
          <a:lstStyle/>
          <a:p>
            <a:r>
              <a:rPr lang="fr-FR" b="1" dirty="0">
                <a:latin typeface="+mn-lt"/>
                <a:cs typeface="Calibri" panose="020F0502020204030204" pitchFamily="34" charset="0"/>
              </a:rPr>
              <a:t>B. P</a:t>
            </a:r>
            <a:r>
              <a:rPr lang="fr-FR" b="1" dirty="0">
                <a:latin typeface="+mn-lt"/>
              </a:rPr>
              <a:t>rélèvements d’échantillon dans le cadre des vérifications de comptabilité</a:t>
            </a: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rPr>
              <a:t>3</a:t>
            </a:r>
            <a:r>
              <a:rPr lang="fr-FR" sz="4000" dirty="0">
                <a:solidFill>
                  <a:schemeClr val="bg1"/>
                </a:solidFill>
                <a:latin typeface="Avenir Medium" panose="02000503020000020003" pitchFamily="2" charset="0"/>
              </a:rPr>
              <a:t>. </a:t>
            </a:r>
          </a:p>
        </p:txBody>
      </p:sp>
      <p:sp>
        <p:nvSpPr>
          <p:cNvPr id="7" name="ZoneTexte 6">
            <a:extLst>
              <a:ext uri="{FF2B5EF4-FFF2-40B4-BE49-F238E27FC236}">
                <a16:creationId xmlns="" xmlns:a16="http://schemas.microsoft.com/office/drawing/2014/main" id="{010184C6-4763-42B1-B207-8880E43E5B43}"/>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3273121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AB4BCD0-D96E-8741-8028-4D3A4916B233}"/>
              </a:ext>
            </a:extLst>
          </p:cNvPr>
          <p:cNvSpPr txBox="1">
            <a:spLocks/>
          </p:cNvSpPr>
          <p:nvPr/>
        </p:nvSpPr>
        <p:spPr>
          <a:xfrm>
            <a:off x="838200" y="787912"/>
            <a:ext cx="927147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cs typeface="Calibri" panose="020F0502020204030204" pitchFamily="34" charset="0"/>
              </a:rPr>
              <a:t>B. P</a:t>
            </a:r>
            <a:r>
              <a:rPr lang="fr-FR" sz="3200" b="1" dirty="0">
                <a:latin typeface="+mn-lt"/>
              </a:rPr>
              <a:t>rélèvements d’échantillon dans le cadre des vérifications de comptabilité</a:t>
            </a:r>
          </a:p>
        </p:txBody>
      </p:sp>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2339617"/>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pouvoir de prélèvement d'échantillons, aux fins d'analyse ou d'expertise.</a:t>
            </a:r>
          </a:p>
          <a:p>
            <a:endParaRPr lang="fr-FR" dirty="0">
              <a:latin typeface="Calibri Light" panose="020F0302020204030204" pitchFamily="34" charset="0"/>
            </a:endParaRPr>
          </a:p>
          <a:p>
            <a:r>
              <a:rPr lang="fr-FR" dirty="0"/>
              <a:t>pour le </a:t>
            </a:r>
            <a:r>
              <a:rPr lang="fr-FR" b="1" dirty="0"/>
              <a:t>contrôle des taxes sur le chiffre d'affaires</a:t>
            </a:r>
          </a:p>
          <a:p>
            <a:endParaRPr lang="fr-FR" dirty="0">
              <a:latin typeface="Calibri Light" panose="020F0302020204030204" pitchFamily="34" charset="0"/>
            </a:endParaRPr>
          </a:p>
          <a:p>
            <a:r>
              <a:rPr lang="fr-FR" dirty="0"/>
              <a:t>dans le cadre d'une </a:t>
            </a:r>
            <a:r>
              <a:rPr lang="fr-FR" b="1" dirty="0"/>
              <a:t>vérification de comptabilité</a:t>
            </a:r>
            <a:endParaRPr lang="fr-FR" dirty="0">
              <a:latin typeface="Calibri Light" panose="020F0302020204030204" pitchFamily="34" charset="0"/>
            </a:endParaRPr>
          </a:p>
        </p:txBody>
      </p:sp>
    </p:spTree>
    <p:extLst>
      <p:ext uri="{BB962C8B-B14F-4D97-AF65-F5344CB8AC3E}">
        <p14:creationId xmlns:p14="http://schemas.microsoft.com/office/powerpoint/2010/main" val="31823530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199" y="1767048"/>
            <a:ext cx="11108821" cy="4625206"/>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Prélèvements en la </a:t>
            </a:r>
            <a:r>
              <a:rPr lang="fr-FR" b="1" dirty="0"/>
              <a:t>présence</a:t>
            </a:r>
            <a:r>
              <a:rPr lang="fr-FR" dirty="0"/>
              <a:t> soit du </a:t>
            </a:r>
            <a:r>
              <a:rPr lang="fr-FR" b="1" dirty="0"/>
              <a:t>propriétaire,</a:t>
            </a:r>
            <a:r>
              <a:rPr lang="fr-FR" dirty="0"/>
              <a:t> soit du </a:t>
            </a:r>
            <a:r>
              <a:rPr lang="fr-FR" b="1" dirty="0"/>
              <a:t>détenteur</a:t>
            </a:r>
            <a:r>
              <a:rPr lang="fr-FR" dirty="0"/>
              <a:t> du produit </a:t>
            </a:r>
            <a:r>
              <a:rPr lang="fr-FR" b="1" dirty="0"/>
              <a:t>ou</a:t>
            </a:r>
            <a:r>
              <a:rPr lang="fr-FR" dirty="0"/>
              <a:t> de la marchandise, soit d'un </a:t>
            </a:r>
            <a:r>
              <a:rPr lang="fr-FR" b="1" dirty="0"/>
              <a:t>représentant</a:t>
            </a:r>
            <a:r>
              <a:rPr lang="fr-FR" dirty="0"/>
              <a:t> de l'un d'eux, soit, à défaut, d'un </a:t>
            </a:r>
            <a:r>
              <a:rPr lang="fr-FR" b="1" dirty="0"/>
              <a:t>témoin</a:t>
            </a:r>
            <a:r>
              <a:rPr lang="fr-FR" dirty="0"/>
              <a:t> requis par les agents et n'appartenant pas à l'administration fiscale.</a:t>
            </a:r>
            <a:endParaRPr lang="fr-FR" dirty="0">
              <a:latin typeface="Calibri Light" panose="020F0302020204030204" pitchFamily="34" charset="0"/>
            </a:endParaRPr>
          </a:p>
          <a:p>
            <a:r>
              <a:rPr lang="fr-FR" dirty="0"/>
              <a:t>Pour chaque prélèvement d'échantillons : établissement d’un </a:t>
            </a:r>
            <a:r>
              <a:rPr lang="fr-FR" b="1" dirty="0"/>
              <a:t>procès-verbal</a:t>
            </a:r>
            <a:r>
              <a:rPr lang="fr-FR" dirty="0"/>
              <a:t> </a:t>
            </a:r>
            <a:r>
              <a:rPr lang="fr-FR" b="1" dirty="0"/>
              <a:t>signé</a:t>
            </a:r>
            <a:r>
              <a:rPr lang="fr-FR" dirty="0"/>
              <a:t> par les agents de l'administration fiscale. </a:t>
            </a:r>
          </a:p>
          <a:p>
            <a:r>
              <a:rPr lang="fr-FR" dirty="0"/>
              <a:t>Possibilité pour la personne présente lors du prélèvement de faire insérer au procès-verbal toutes les déclarations qu'elle juge utiles. </a:t>
            </a:r>
          </a:p>
          <a:p>
            <a:r>
              <a:rPr lang="fr-FR" dirty="0"/>
              <a:t>La personne présente est invitée à signer le PV. Elle peut donc refuser</a:t>
            </a: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9271475"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cs typeface="Calibri" panose="020F0502020204030204" pitchFamily="34" charset="0"/>
              </a:rPr>
              <a:t>B. P</a:t>
            </a:r>
            <a:r>
              <a:rPr lang="fr-FR" sz="3200" b="1" dirty="0">
                <a:latin typeface="+mn-lt"/>
              </a:rPr>
              <a:t>rélèvements d’échantillon dans le cadre des vérifications de comptabilité</a:t>
            </a:r>
          </a:p>
        </p:txBody>
      </p:sp>
    </p:spTree>
    <p:extLst>
      <p:ext uri="{BB962C8B-B14F-4D97-AF65-F5344CB8AC3E}">
        <p14:creationId xmlns:p14="http://schemas.microsoft.com/office/powerpoint/2010/main" val="7328314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p:txBody>
          <a:bodyPr/>
          <a:lstStyle/>
          <a:p>
            <a:r>
              <a:rPr lang="fr-FR" b="1" dirty="0">
                <a:latin typeface="+mn-lt"/>
              </a:rPr>
              <a:t>C. Indemnisation des lanceurs d’alerte</a:t>
            </a: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3. </a:t>
            </a:r>
          </a:p>
        </p:txBody>
      </p:sp>
      <p:sp>
        <p:nvSpPr>
          <p:cNvPr id="9" name="ZoneTexte 8">
            <a:extLst>
              <a:ext uri="{FF2B5EF4-FFF2-40B4-BE49-F238E27FC236}">
                <a16:creationId xmlns="" xmlns:a16="http://schemas.microsoft.com/office/drawing/2014/main" id="{4DFA7F80-6570-4886-AA7F-62600BF2BEC1}"/>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35782074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pc="-150" dirty="0">
                <a:solidFill>
                  <a:srgbClr val="F84A4F"/>
                </a:solidFill>
              </a:rPr>
              <a:t>Impôt sur le revenu : calcul, barème, PAS…</a:t>
            </a:r>
          </a:p>
        </p:txBody>
      </p:sp>
      <p:sp>
        <p:nvSpPr>
          <p:cNvPr id="3" name="Espace réservé du contenu 2"/>
          <p:cNvSpPr>
            <a:spLocks noGrp="1"/>
          </p:cNvSpPr>
          <p:nvPr>
            <p:ph idx="1"/>
          </p:nvPr>
        </p:nvSpPr>
        <p:spPr/>
        <p:txBody>
          <a:bodyPr/>
          <a:lstStyle/>
          <a:p>
            <a:endParaRPr lang="fr-FR" dirty="0">
              <a:solidFill>
                <a:srgbClr val="1911AE"/>
              </a:solidFill>
            </a:endParaRPr>
          </a:p>
          <a:p>
            <a:r>
              <a:rPr lang="fr-FR" dirty="0">
                <a:solidFill>
                  <a:srgbClr val="1911AE"/>
                </a:solidFill>
                <a:latin typeface="Avenir Medium" panose="02000503020000020003" pitchFamily="2" charset="0"/>
              </a:rPr>
              <a:t>Baisse ciblée de l'IR </a:t>
            </a:r>
            <a:r>
              <a:rPr lang="fr-FR" dirty="0">
                <a:solidFill>
                  <a:srgbClr val="1911AE"/>
                </a:solidFill>
              </a:rPr>
              <a:t>à compter de l'imposition des revenus de 2020</a:t>
            </a:r>
          </a:p>
          <a:p>
            <a:endParaRPr lang="fr-FR" dirty="0">
              <a:solidFill>
                <a:srgbClr val="1911AE"/>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1286025194"/>
              </p:ext>
            </p:extLst>
          </p:nvPr>
        </p:nvGraphicFramePr>
        <p:xfrm>
          <a:off x="838200" y="3216772"/>
          <a:ext cx="10515600" cy="2332675"/>
        </p:xfrm>
        <a:graphic>
          <a:graphicData uri="http://schemas.openxmlformats.org/drawingml/2006/table">
            <a:tbl>
              <a:tblPr firstRow="1" firstCol="1" bandRow="1"/>
              <a:tblGrid>
                <a:gridCol w="3505200">
                  <a:extLst>
                    <a:ext uri="{9D8B030D-6E8A-4147-A177-3AD203B41FA5}">
                      <a16:colId xmlns:a16="http://schemas.microsoft.com/office/drawing/2014/main" xmlns="" val="3745687919"/>
                    </a:ext>
                  </a:extLst>
                </a:gridCol>
                <a:gridCol w="3505200">
                  <a:extLst>
                    <a:ext uri="{9D8B030D-6E8A-4147-A177-3AD203B41FA5}">
                      <a16:colId xmlns:a16="http://schemas.microsoft.com/office/drawing/2014/main" xmlns="" val="3222969922"/>
                    </a:ext>
                  </a:extLst>
                </a:gridCol>
                <a:gridCol w="3505200">
                  <a:extLst>
                    <a:ext uri="{9D8B030D-6E8A-4147-A177-3AD203B41FA5}">
                      <a16:colId xmlns:a16="http://schemas.microsoft.com/office/drawing/2014/main" xmlns="" val="1617385207"/>
                    </a:ext>
                  </a:extLst>
                </a:gridCol>
              </a:tblGrid>
              <a:tr h="0">
                <a:tc>
                  <a:txBody>
                    <a:bodyPr/>
                    <a:lstStyle/>
                    <a:p>
                      <a:pPr>
                        <a:lnSpc>
                          <a:spcPct val="107000"/>
                        </a:lnSpc>
                      </a:pPr>
                      <a:r>
                        <a:rPr lang="fr-FR" sz="1600" b="0" i="0" dirty="0">
                          <a:solidFill>
                            <a:srgbClr val="F74B4F"/>
                          </a:solidFill>
                          <a:effectLst/>
                          <a:latin typeface="Calibri Light" panose="020F0302020204030204" pitchFamily="34" charset="0"/>
                          <a:ea typeface="Times New Roman" panose="02020603050405020304" pitchFamily="18" charset="0"/>
                          <a:cs typeface="Times New Roman" panose="02020603050405020304" pitchFamily="18" charset="0"/>
                        </a:rPr>
                        <a:t>Impôts 2019</a:t>
                      </a: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F74B4F"/>
                          </a:solidFill>
                          <a:effectLst/>
                          <a:latin typeface="Calibri Light" panose="020F0302020204030204" pitchFamily="34" charset="0"/>
                          <a:ea typeface="Times New Roman" panose="02020603050405020304" pitchFamily="18" charset="0"/>
                          <a:cs typeface="Times New Roman" panose="02020603050405020304" pitchFamily="18" charset="0"/>
                        </a:rPr>
                        <a:t>Impôts 2020 Prévisions</a:t>
                      </a: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Taux</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3395470"/>
                  </a:ext>
                </a:extLst>
              </a:tr>
              <a:tr h="0">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Jusqu’à 10 064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Jusqu’à 10 064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0 %</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4618967"/>
                  </a:ext>
                </a:extLst>
              </a:tr>
              <a:tr h="0">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10 064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27 794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10 064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25 659</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2800" b="0" i="0" dirty="0">
                          <a:solidFill>
                            <a:srgbClr val="F84A4F"/>
                          </a:solidFill>
                          <a:effectLst/>
                          <a:latin typeface="Calibri Light" panose="020F0302020204030204" pitchFamily="34" charset="0"/>
                          <a:ea typeface="Times New Roman" panose="02020603050405020304" pitchFamily="18" charset="0"/>
                          <a:cs typeface="Times New Roman" panose="02020603050405020304" pitchFamily="18" charset="0"/>
                        </a:rPr>
                        <a:t>14</a:t>
                      </a:r>
                      <a:r>
                        <a:rPr lang="fr-FR" sz="2800" b="0" i="0" dirty="0">
                          <a:solidFill>
                            <a:srgbClr val="F84A4F"/>
                          </a:solidFill>
                          <a:effectLst/>
                          <a:latin typeface="Calibri Light" panose="020F03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fr-FR" sz="2800" b="0" i="0" dirty="0">
                          <a:solidFill>
                            <a:srgbClr val="F84A4F"/>
                          </a:solidFill>
                          <a:effectLst/>
                          <a:latin typeface="Calibri Light" panose="020F0302020204030204" pitchFamily="34" charset="0"/>
                          <a:ea typeface="Times New Roman" panose="02020603050405020304" pitchFamily="18" charset="0"/>
                          <a:cs typeface="Times New Roman" panose="02020603050405020304" pitchFamily="18" charset="0"/>
                        </a:rPr>
                        <a:t>11 %</a:t>
                      </a: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8953903"/>
                  </a:ext>
                </a:extLst>
              </a:tr>
              <a:tr h="0">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27 794</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74 517</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25 659</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73 369</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30 %</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5118870"/>
                  </a:ext>
                </a:extLst>
              </a:tr>
              <a:tr h="0">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74 517</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157 806</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 73 369</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à</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157 806</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41 %</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2567507"/>
                  </a:ext>
                </a:extLst>
              </a:tr>
              <a:tr h="0">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Au-delà de 157 806</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Plus de 157 806</a:t>
                      </a:r>
                      <a:r>
                        <a:rPr lang="fr-FR" sz="1600" b="0" i="0" dirty="0">
                          <a:solidFill>
                            <a:srgbClr val="000000"/>
                          </a:solidFill>
                          <a:effectLst/>
                          <a:latin typeface="Calibri Light" panose="020F0302020204030204" pitchFamily="34" charset="0"/>
                          <a:ea typeface="Times New Roman" panose="02020603050405020304" pitchFamily="18" charset="0"/>
                          <a:cs typeface="Verdana" panose="020B0604030504040204" pitchFamily="34" charset="0"/>
                        </a:rPr>
                        <a:t> </a:t>
                      </a: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fr-FR" sz="1600" b="0" i="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45 %</a:t>
                      </a:r>
                      <a:endParaRPr lang="fr-FR" sz="1600" b="0" i="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5250" marR="95250"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5573903"/>
                  </a:ext>
                </a:extLst>
              </a:tr>
            </a:tbl>
          </a:graphicData>
        </a:graphic>
      </p:graphicFrame>
    </p:spTree>
    <p:extLst>
      <p:ext uri="{BB962C8B-B14F-4D97-AF65-F5344CB8AC3E}">
        <p14:creationId xmlns:p14="http://schemas.microsoft.com/office/powerpoint/2010/main" val="2510746118"/>
      </p:ext>
    </p:extLst>
  </p:cSld>
  <p:clrMapOvr>
    <a:masterClrMapping/>
  </p:clrMapOvr>
  <p:transition spd="slow">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461903"/>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Calibri Light" panose="020F0302020204030204" pitchFamily="34" charset="0"/>
              </a:rPr>
              <a:t>Dispositif instauré à titre expérimental par la Loi de finances pour 2017 : renseignements en matière de fraude fiscale internationale </a:t>
            </a:r>
          </a:p>
          <a:p>
            <a:pPr marL="0" indent="0">
              <a:buNone/>
            </a:pPr>
            <a:r>
              <a:rPr lang="fr-FR" dirty="0">
                <a:latin typeface="Calibri Light" panose="020F0302020204030204" pitchFamily="34" charset="0"/>
              </a:rPr>
              <a:t>	- manquements aux règles de domiciliation fiscale en France</a:t>
            </a:r>
          </a:p>
          <a:p>
            <a:pPr marL="0" indent="0">
              <a:buNone/>
            </a:pPr>
            <a:r>
              <a:rPr lang="fr-FR" dirty="0">
                <a:latin typeface="Calibri Light" panose="020F0302020204030204" pitchFamily="34" charset="0"/>
              </a:rPr>
              <a:t>	- commissions à l’exportation versées aux agents publics</a:t>
            </a:r>
          </a:p>
          <a:p>
            <a:pPr marL="0" indent="0">
              <a:buNone/>
            </a:pPr>
            <a:r>
              <a:rPr lang="fr-FR" dirty="0">
                <a:latin typeface="Calibri Light" panose="020F0302020204030204" pitchFamily="34" charset="0"/>
              </a:rPr>
              <a:t>	- évasion fiscale internationale bancaire</a:t>
            </a:r>
          </a:p>
          <a:p>
            <a:pPr marL="0" indent="0">
              <a:buNone/>
            </a:pPr>
            <a:r>
              <a:rPr lang="fr-FR" dirty="0">
                <a:latin typeface="Calibri Light" panose="020F0302020204030204" pitchFamily="34" charset="0"/>
              </a:rPr>
              <a:t>	- comptes, contrats de capitalisation et trust non déclarés en 	France</a:t>
            </a:r>
          </a:p>
          <a:p>
            <a:pPr marL="0" indent="0">
              <a:buNone/>
            </a:pPr>
            <a:endParaRPr lang="fr-FR" dirty="0">
              <a:latin typeface="Calibri Light" panose="020F0302020204030204" pitchFamily="34" charset="0"/>
            </a:endParaRPr>
          </a:p>
          <a:p>
            <a:r>
              <a:rPr lang="fr-FR" dirty="0">
                <a:latin typeface="Calibri Light" panose="020F0302020204030204" pitchFamily="34" charset="0"/>
              </a:rPr>
              <a:t>Dispositif pérennisé par la Loi du 23/10/2018 de lutte contre la fraude</a:t>
            </a:r>
          </a:p>
        </p:txBody>
      </p:sp>
    </p:spTree>
    <p:extLst>
      <p:ext uri="{BB962C8B-B14F-4D97-AF65-F5344CB8AC3E}">
        <p14:creationId xmlns:p14="http://schemas.microsoft.com/office/powerpoint/2010/main" val="4031700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814513"/>
            <a:ext cx="10515600" cy="4650300"/>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  décision d'attribution de l'indemnité et son montant prise par le directeur général des finances publiques</a:t>
            </a:r>
          </a:p>
          <a:p>
            <a:pPr marL="0" indent="0">
              <a:buNone/>
            </a:pPr>
            <a:endParaRPr lang="fr-FR" dirty="0"/>
          </a:p>
          <a:p>
            <a:pPr marL="0" indent="0">
              <a:buNone/>
            </a:pPr>
            <a:r>
              <a:rPr lang="fr-FR" dirty="0"/>
              <a:t>- sur proposition du directeur de la direction nationale d'enquêtes fiscales (DNEF), par référence aux montants estimés des impôts éludés </a:t>
            </a:r>
          </a:p>
          <a:p>
            <a:pPr>
              <a:buFontTx/>
              <a:buChar char="-"/>
            </a:pPr>
            <a:endParaRPr lang="fr-FR" dirty="0"/>
          </a:p>
          <a:p>
            <a:pPr marL="0" indent="0">
              <a:buNone/>
            </a:pPr>
            <a:r>
              <a:rPr lang="fr-FR" dirty="0"/>
              <a:t>-  la DNEF conserve, de façon confidentielle, les pièces permettant d'établir l'identité de l'aviseur, la date, le montant et les modalités de versement de l'indemnité </a:t>
            </a:r>
          </a:p>
          <a:p>
            <a:pPr marL="0" indent="0">
              <a:buNone/>
            </a:pPr>
            <a:endParaRPr lang="fr-FR" dirty="0"/>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Tree>
    <p:extLst>
      <p:ext uri="{BB962C8B-B14F-4D97-AF65-F5344CB8AC3E}">
        <p14:creationId xmlns:p14="http://schemas.microsoft.com/office/powerpoint/2010/main" val="4037897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447160"/>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b="1" dirty="0">
                <a:latin typeface="Avenir Light" panose="020B0402020203020204"/>
              </a:rPr>
              <a:t>Dispositif élargi par LF pour 2020 :</a:t>
            </a:r>
          </a:p>
          <a:p>
            <a:pPr marL="0" indent="0">
              <a:buNone/>
            </a:pPr>
            <a:endParaRPr lang="fr-FR" sz="3200" dirty="0">
              <a:latin typeface="Avenir Light" panose="020B0402020203020204"/>
            </a:endParaRPr>
          </a:p>
          <a:p>
            <a:r>
              <a:rPr lang="fr-FR" b="1" dirty="0">
                <a:latin typeface="Avenir Light" panose="020B0402020203020204"/>
              </a:rPr>
              <a:t>sans limitation de durée </a:t>
            </a:r>
            <a:r>
              <a:rPr lang="fr-FR" dirty="0">
                <a:latin typeface="Avenir Light" panose="020B0402020203020204"/>
              </a:rPr>
              <a:t>: aux renseignements concernant les opérations de fraude à la TVA dans le cadre des transactions nationales et internationales</a:t>
            </a:r>
          </a:p>
          <a:p>
            <a:pPr marL="457200" lvl="1" indent="0">
              <a:buNone/>
            </a:pPr>
            <a:endParaRPr lang="fr-FR" dirty="0">
              <a:latin typeface="Avenir Light" panose="020B0402020203020204"/>
            </a:endParaRPr>
          </a:p>
          <a:p>
            <a:r>
              <a:rPr lang="fr-FR" b="1" dirty="0">
                <a:latin typeface="Avenir Light" panose="020B0402020203020204"/>
              </a:rPr>
              <a:t>à titre expérimental pour une durée de 2 ans </a:t>
            </a:r>
            <a:r>
              <a:rPr lang="fr-FR" dirty="0">
                <a:latin typeface="Avenir Light" panose="020B0402020203020204"/>
              </a:rPr>
              <a:t>: à tout autre agissement, manquement ou manœuvre susceptible d'être sanctionné par les pénalités fiscales suivantes : </a:t>
            </a:r>
            <a:br>
              <a:rPr lang="fr-FR" dirty="0">
                <a:latin typeface="Avenir Light" panose="020B0402020203020204"/>
              </a:rPr>
            </a:b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Tree>
    <p:extLst>
      <p:ext uri="{BB962C8B-B14F-4D97-AF65-F5344CB8AC3E}">
        <p14:creationId xmlns:p14="http://schemas.microsoft.com/office/powerpoint/2010/main" val="11847686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447159"/>
            <a:ext cx="10515600" cy="4925065"/>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Avenir Light" panose="020B0402020203020204"/>
              </a:rPr>
              <a:t>-  majoration de 80 % en cas de découverte d'une activité occulte</a:t>
            </a:r>
            <a:br>
              <a:rPr lang="fr-FR" dirty="0">
                <a:latin typeface="Avenir Light" panose="020B0402020203020204"/>
              </a:rPr>
            </a:br>
            <a:endParaRPr lang="fr-FR" dirty="0">
              <a:latin typeface="Avenir Light" panose="020B0402020203020204"/>
            </a:endParaRPr>
          </a:p>
          <a:p>
            <a:pPr marL="0" indent="0">
              <a:buNone/>
            </a:pPr>
            <a:r>
              <a:rPr lang="fr-FR" dirty="0">
                <a:latin typeface="Avenir Light" panose="020B0402020203020204"/>
              </a:rPr>
              <a:t>-  majoration de 40 % ou 80 % et amendes résultant de l'absence, de l'inexactitude ou de l'omission de </a:t>
            </a:r>
            <a:r>
              <a:rPr lang="fr-FR" b="1" dirty="0">
                <a:latin typeface="Avenir Light" panose="020B0402020203020204"/>
              </a:rPr>
              <a:t>déclaration des comptes, contrats de capitalisation et trusts détenus à l'étranger</a:t>
            </a:r>
            <a:r>
              <a:rPr lang="fr-FR" dirty="0">
                <a:latin typeface="Avenir Light" panose="020B0402020203020204"/>
              </a:rPr>
              <a:t> par des résidents de France</a:t>
            </a:r>
          </a:p>
          <a:p>
            <a:pPr marL="0" indent="0">
              <a:buNone/>
            </a:pPr>
            <a:endParaRPr lang="fr-FR" dirty="0">
              <a:latin typeface="Avenir Light" panose="020B0402020203020204"/>
            </a:endParaRPr>
          </a:p>
          <a:p>
            <a:pPr marL="0" indent="0">
              <a:buNone/>
            </a:pPr>
            <a:r>
              <a:rPr lang="fr-FR" dirty="0">
                <a:latin typeface="Avenir Light" panose="020B0402020203020204"/>
              </a:rPr>
              <a:t>-  majoration de 40 % ou 80 % en cas de </a:t>
            </a:r>
            <a:r>
              <a:rPr lang="fr-FR" b="1" dirty="0">
                <a:latin typeface="Avenir Light" panose="020B0402020203020204"/>
              </a:rPr>
              <a:t>manquement délibéré,</a:t>
            </a:r>
            <a:r>
              <a:rPr lang="fr-FR" dirty="0">
                <a:latin typeface="Avenir Light" panose="020B0402020203020204"/>
              </a:rPr>
              <a:t> </a:t>
            </a:r>
            <a:r>
              <a:rPr lang="fr-FR" b="1" dirty="0">
                <a:latin typeface="Avenir Light" panose="020B0402020203020204"/>
              </a:rPr>
              <a:t>d'abus de droit, de manœuvres frauduleuses ou de dissimulation de prix</a:t>
            </a:r>
          </a:p>
          <a:p>
            <a:pPr marL="0" indent="0">
              <a:buNone/>
            </a:pPr>
            <a:endParaRPr lang="fr-FR" dirty="0">
              <a:latin typeface="Avenir Light" panose="020B0402020203020204"/>
            </a:endParaRPr>
          </a:p>
          <a:p>
            <a:pPr marL="0" indent="0">
              <a:buNone/>
            </a:pPr>
            <a:r>
              <a:rPr lang="fr-FR" dirty="0">
                <a:latin typeface="Avenir Light" panose="020B0402020203020204"/>
              </a:rPr>
              <a:t>-  amendes en cas d'</a:t>
            </a:r>
            <a:r>
              <a:rPr lang="fr-FR" b="1" dirty="0">
                <a:latin typeface="Avenir Light" panose="020B0402020203020204"/>
              </a:rPr>
              <a:t>infractions aux règles de facturation</a:t>
            </a:r>
            <a:r>
              <a:rPr lang="fr-FR" dirty="0">
                <a:latin typeface="Avenir Light" panose="020B0402020203020204"/>
              </a:rPr>
              <a:t/>
            </a:r>
            <a:br>
              <a:rPr lang="fr-FR" dirty="0">
                <a:latin typeface="Avenir Light" panose="020B0402020203020204"/>
              </a:rPr>
            </a:b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Tree>
    <p:extLst>
      <p:ext uri="{BB962C8B-B14F-4D97-AF65-F5344CB8AC3E}">
        <p14:creationId xmlns:p14="http://schemas.microsoft.com/office/powerpoint/2010/main" val="551768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915112" y="1047921"/>
            <a:ext cx="10515600" cy="5410840"/>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Avenir Light" panose="020B0402020203020204"/>
              </a:rPr>
              <a:t>-  majoration de 40 % en cas de non-respect des règles relatives aux </a:t>
            </a:r>
            <a:r>
              <a:rPr lang="fr-FR" b="1" dirty="0">
                <a:latin typeface="Avenir Light" panose="020B0402020203020204"/>
              </a:rPr>
              <a:t>transferts de fonds vers ou en provenance de l'étranger</a:t>
            </a:r>
            <a:r>
              <a:rPr lang="fr-FR" dirty="0">
                <a:latin typeface="Avenir Light" panose="020B0402020203020204"/>
              </a:rPr>
              <a:t> par l'intermédiaire de </a:t>
            </a:r>
            <a:r>
              <a:rPr lang="fr-FR" b="1" dirty="0">
                <a:latin typeface="Avenir Light" panose="020B0402020203020204"/>
              </a:rPr>
              <a:t>comptes bancaires ou de contrats de capitalisation</a:t>
            </a:r>
            <a:r>
              <a:rPr lang="fr-FR" dirty="0">
                <a:latin typeface="Avenir Light" panose="020B0402020203020204"/>
              </a:rPr>
              <a:t> non déclarés par des résidents de France</a:t>
            </a:r>
          </a:p>
          <a:p>
            <a:pPr marL="0" indent="0">
              <a:buNone/>
            </a:pPr>
            <a:r>
              <a:rPr lang="fr-FR" dirty="0">
                <a:latin typeface="Avenir Light" panose="020B0402020203020204"/>
              </a:rPr>
              <a:t>-  amende de 50 % en cas de non-respect des </a:t>
            </a:r>
            <a:r>
              <a:rPr lang="fr-FR" b="1" dirty="0">
                <a:latin typeface="Avenir Light" panose="020B0402020203020204"/>
              </a:rPr>
              <a:t>obligations énoncées à l'article L 152-1 du C. mon. fin.</a:t>
            </a:r>
            <a:r>
              <a:rPr lang="fr-FR" dirty="0">
                <a:latin typeface="Avenir Light" panose="020B0402020203020204"/>
              </a:rPr>
              <a:t> relatives aux transferts de fonds vers ou en provenance de l'étranger</a:t>
            </a:r>
          </a:p>
          <a:p>
            <a:pPr marL="0" indent="0">
              <a:buNone/>
            </a:pPr>
            <a:r>
              <a:rPr lang="fr-FR" dirty="0">
                <a:latin typeface="Avenir Light" panose="020B0402020203020204"/>
              </a:rPr>
              <a:t>-  majoration de 40 % en cas de non-respect des règles relatives à </a:t>
            </a:r>
            <a:r>
              <a:rPr lang="fr-FR" b="1" dirty="0">
                <a:latin typeface="Avenir Light" panose="020B0402020203020204"/>
              </a:rPr>
              <a:t>l'imposition des transferts d'actifs hors de France</a:t>
            </a:r>
            <a:r>
              <a:rPr lang="fr-FR" dirty="0">
                <a:latin typeface="Avenir Light" panose="020B0402020203020204"/>
              </a:rPr>
              <a:t> prévues à l'article 238 bis-0 I, al. 7 du CGI (CGI art. 1758, al. 3) ;</a:t>
            </a:r>
          </a:p>
          <a:p>
            <a:pPr marL="0" indent="0">
              <a:buNone/>
            </a:pPr>
            <a:r>
              <a:rPr lang="fr-FR" dirty="0">
                <a:latin typeface="Avenir Light" panose="020B0402020203020204"/>
              </a:rPr>
              <a:t>- majoration de 80 % en présence d'une </a:t>
            </a:r>
            <a:r>
              <a:rPr lang="fr-FR" b="1" dirty="0">
                <a:latin typeface="Avenir Light" panose="020B0402020203020204"/>
              </a:rPr>
              <a:t>présomption de revenus en cas d’infraction pénale </a:t>
            </a:r>
            <a:r>
              <a:rPr lang="fr-FR" dirty="0">
                <a:latin typeface="Avenir Light" panose="020B0402020203020204"/>
              </a:rPr>
              <a:t>(trafic de stupéfiant, fausse monnaie, port d’arme prohibée, contrefaçon)</a:t>
            </a:r>
            <a:br>
              <a:rPr lang="fr-FR" dirty="0">
                <a:latin typeface="Avenir Light" panose="020B0402020203020204"/>
              </a:rPr>
            </a:br>
            <a:endParaRPr lang="fr-FR" dirty="0">
              <a:latin typeface="Avenir Light" panose="020B0402020203020204"/>
            </a:endParaRPr>
          </a:p>
          <a:p>
            <a:pPr marL="0" indent="0">
              <a:buNone/>
            </a:pPr>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525195"/>
            <a:ext cx="10515600" cy="52543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Tree>
    <p:extLst>
      <p:ext uri="{BB962C8B-B14F-4D97-AF65-F5344CB8AC3E}">
        <p14:creationId xmlns:p14="http://schemas.microsoft.com/office/powerpoint/2010/main" val="2269432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B1C4860-B5DF-9F46-8F47-5A510B4AC628}"/>
              </a:ext>
            </a:extLst>
          </p:cNvPr>
          <p:cNvSpPr txBox="1">
            <a:spLocks/>
          </p:cNvSpPr>
          <p:nvPr/>
        </p:nvSpPr>
        <p:spPr>
          <a:xfrm>
            <a:off x="838200" y="1447160"/>
            <a:ext cx="10515600" cy="4351338"/>
          </a:xfrm>
          <a:prstGeom prst="rect">
            <a:avLst/>
          </a:prstGeom>
        </p:spPr>
        <p:txBody>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b="0" i="0" kern="1200">
                <a:solidFill>
                  <a:srgbClr val="1911AE"/>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b="0" i="0" kern="1200">
                <a:solidFill>
                  <a:srgbClr val="1911AE"/>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b="0" i="0" kern="1200">
                <a:solidFill>
                  <a:srgbClr val="1911AE"/>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b="0" i="0" kern="1200">
                <a:solidFill>
                  <a:srgbClr val="1911AE"/>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latin typeface="Avenir Light" panose="020B0402020203020204"/>
            </a:endParaRPr>
          </a:p>
          <a:p>
            <a:r>
              <a:rPr lang="fr-FR" dirty="0">
                <a:latin typeface="Avenir Light" panose="020B0402020203020204"/>
              </a:rPr>
              <a:t>si le montant des droits éludés </a:t>
            </a:r>
            <a:r>
              <a:rPr lang="fr-FR" b="1" dirty="0">
                <a:latin typeface="Avenir Light" panose="020B0402020203020204"/>
              </a:rPr>
              <a:t>excède 100 000 € </a:t>
            </a:r>
            <a:endParaRPr lang="fr-FR" dirty="0">
              <a:latin typeface="Avenir Light" panose="020B0402020203020204"/>
            </a:endParaRPr>
          </a:p>
          <a:p>
            <a:endParaRPr lang="fr-FR" dirty="0">
              <a:latin typeface="Calibri Light" panose="020F0302020204030204" pitchFamily="34" charset="0"/>
            </a:endParaRPr>
          </a:p>
        </p:txBody>
      </p:sp>
      <p:sp>
        <p:nvSpPr>
          <p:cNvPr id="4" name="Titre 1">
            <a:extLst>
              <a:ext uri="{FF2B5EF4-FFF2-40B4-BE49-F238E27FC236}">
                <a16:creationId xmlns="" xmlns:a16="http://schemas.microsoft.com/office/drawing/2014/main" id="{1AB4BCD0-D96E-8741-8028-4D3A4916B233}"/>
              </a:ext>
            </a:extLst>
          </p:cNvPr>
          <p:cNvSpPr txBox="1">
            <a:spLocks/>
          </p:cNvSpPr>
          <p:nvPr/>
        </p:nvSpPr>
        <p:spPr>
          <a:xfrm>
            <a:off x="838200" y="787912"/>
            <a:ext cx="10515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84A4F"/>
                </a:solidFill>
                <a:latin typeface="Avenir Medium" panose="02000503020000020003" pitchFamily="2" charset="0"/>
                <a:ea typeface="+mj-ea"/>
                <a:cs typeface="+mj-cs"/>
              </a:defRPr>
            </a:lvl1pPr>
          </a:lstStyle>
          <a:p>
            <a:r>
              <a:rPr lang="fr-FR" sz="3200" b="1" dirty="0">
                <a:latin typeface="+mn-lt"/>
              </a:rPr>
              <a:t>C. Indemnisation des lanceurs d’alerte</a:t>
            </a:r>
          </a:p>
        </p:txBody>
      </p:sp>
    </p:spTree>
    <p:extLst>
      <p:ext uri="{BB962C8B-B14F-4D97-AF65-F5344CB8AC3E}">
        <p14:creationId xmlns:p14="http://schemas.microsoft.com/office/powerpoint/2010/main" val="6879044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élogramme 7">
            <a:extLst>
              <a:ext uri="{FF2B5EF4-FFF2-40B4-BE49-F238E27FC236}">
                <a16:creationId xmlns="" xmlns:a16="http://schemas.microsoft.com/office/drawing/2014/main" id="{798E5182-0645-B945-9709-94E5AF523169}"/>
              </a:ext>
            </a:extLst>
          </p:cNvPr>
          <p:cNvSpPr/>
          <p:nvPr/>
        </p:nvSpPr>
        <p:spPr>
          <a:xfrm>
            <a:off x="3175000" y="1391729"/>
            <a:ext cx="6218767" cy="1092019"/>
          </a:xfrm>
          <a:prstGeom prst="parallelogram">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ous-titre 1">
            <a:extLst>
              <a:ext uri="{FF2B5EF4-FFF2-40B4-BE49-F238E27FC236}">
                <a16:creationId xmlns="" xmlns:a16="http://schemas.microsoft.com/office/drawing/2014/main" id="{7561CE24-65CB-2C48-80F5-2A5B26AA5E39}"/>
              </a:ext>
            </a:extLst>
          </p:cNvPr>
          <p:cNvSpPr>
            <a:spLocks noGrp="1"/>
          </p:cNvSpPr>
          <p:nvPr>
            <p:ph type="subTitle" idx="1"/>
          </p:nvPr>
        </p:nvSpPr>
        <p:spPr>
          <a:xfrm>
            <a:off x="1520500" y="3171824"/>
            <a:ext cx="7873267" cy="2157414"/>
          </a:xfrm>
        </p:spPr>
        <p:txBody>
          <a:bodyPr>
            <a:normAutofit/>
          </a:bodyPr>
          <a:lstStyle/>
          <a:p>
            <a:r>
              <a:rPr lang="fr-FR" b="1" dirty="0">
                <a:latin typeface="+mn-lt"/>
              </a:rPr>
              <a:t>D. Utilisation des données des plateformes en ligne (réseaux sociaux et sites de vente en ligne) </a:t>
            </a:r>
          </a:p>
        </p:txBody>
      </p:sp>
      <p:sp>
        <p:nvSpPr>
          <p:cNvPr id="5" name="Espace réservé du contenu 2">
            <a:extLst>
              <a:ext uri="{FF2B5EF4-FFF2-40B4-BE49-F238E27FC236}">
                <a16:creationId xmlns="" xmlns:a16="http://schemas.microsoft.com/office/drawing/2014/main" id="{952B46FE-A380-A747-B9AF-6C8CA03A7102}"/>
              </a:ext>
            </a:extLst>
          </p:cNvPr>
          <p:cNvSpPr txBox="1">
            <a:spLocks/>
          </p:cNvSpPr>
          <p:nvPr/>
        </p:nvSpPr>
        <p:spPr>
          <a:xfrm>
            <a:off x="3582500" y="1397181"/>
            <a:ext cx="1302748" cy="601134"/>
          </a:xfrm>
          <a:prstGeom prst="rect">
            <a:avLst/>
          </a:prstGeom>
        </p:spPr>
        <p:txBody>
          <a:bodyPr>
            <a:noAutofit/>
          </a:bodyPr>
          <a:lstStyle>
            <a:lvl1pPr marL="228600" indent="-228600" algn="l" defTabSz="914400" rtl="0" eaLnBrk="1" latinLnBrk="0" hangingPunct="1">
              <a:lnSpc>
                <a:spcPct val="90000"/>
              </a:lnSpc>
              <a:spcBef>
                <a:spcPts val="1000"/>
              </a:spcBef>
              <a:buClr>
                <a:srgbClr val="F84A4F"/>
              </a:buClr>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84A4F"/>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84A4F"/>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84A4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dirty="0">
                <a:solidFill>
                  <a:schemeClr val="bg1"/>
                </a:solidFill>
                <a:latin typeface="Avenir Medium" panose="02000503020000020003" pitchFamily="2" charset="0"/>
              </a:rPr>
              <a:t>3. </a:t>
            </a:r>
          </a:p>
        </p:txBody>
      </p:sp>
      <p:sp>
        <p:nvSpPr>
          <p:cNvPr id="7" name="ZoneTexte 6">
            <a:extLst>
              <a:ext uri="{FF2B5EF4-FFF2-40B4-BE49-F238E27FC236}">
                <a16:creationId xmlns="" xmlns:a16="http://schemas.microsoft.com/office/drawing/2014/main" id="{9277B95F-08C9-4448-8040-63EC258EE854}"/>
              </a:ext>
            </a:extLst>
          </p:cNvPr>
          <p:cNvSpPr txBox="1"/>
          <p:nvPr/>
        </p:nvSpPr>
        <p:spPr>
          <a:xfrm>
            <a:off x="4127995" y="1522241"/>
            <a:ext cx="3278911" cy="830997"/>
          </a:xfrm>
          <a:prstGeom prst="rect">
            <a:avLst/>
          </a:prstGeom>
          <a:noFill/>
        </p:spPr>
        <p:txBody>
          <a:bodyPr wrap="none" rtlCol="0">
            <a:spAutoFit/>
          </a:bodyPr>
          <a:lstStyle/>
          <a:p>
            <a:r>
              <a:rPr lang="fr-FR" sz="2400" dirty="0">
                <a:solidFill>
                  <a:schemeClr val="bg1"/>
                </a:solidFill>
                <a:latin typeface="Calibri Light" panose="020F0302020204030204" pitchFamily="34" charset="0"/>
              </a:rPr>
              <a:t>CONTRÔLE FISCAL ET </a:t>
            </a:r>
          </a:p>
          <a:p>
            <a:r>
              <a:rPr lang="fr-FR" sz="2400" dirty="0">
                <a:solidFill>
                  <a:schemeClr val="bg1"/>
                </a:solidFill>
                <a:latin typeface="Calibri Light" panose="020F0302020204030204" pitchFamily="34" charset="0"/>
              </a:rPr>
              <a:t>MESURES DE DETECTION</a:t>
            </a:r>
          </a:p>
        </p:txBody>
      </p:sp>
    </p:spTree>
    <p:extLst>
      <p:ext uri="{BB962C8B-B14F-4D97-AF65-F5344CB8AC3E}">
        <p14:creationId xmlns:p14="http://schemas.microsoft.com/office/powerpoint/2010/main" val="1578215465"/>
      </p:ext>
    </p:extLst>
  </p:cSld>
  <p:clrMapOvr>
    <a:masterClrMapping/>
  </p:clrMapOvr>
  <p:transition spd="slow">
    <p:wedg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B9435E3-AB77-444E-83C8-6E6C6136CA20}"/>
              </a:ext>
            </a:extLst>
          </p:cNvPr>
          <p:cNvSpPr>
            <a:spLocks noGrp="1"/>
          </p:cNvSpPr>
          <p:nvPr>
            <p:ph type="title"/>
          </p:nvPr>
        </p:nvSpPr>
        <p:spPr/>
        <p:txBody>
          <a:bodyPr/>
          <a:lstStyle/>
          <a:p>
            <a:r>
              <a:rPr lang="fr-FR" dirty="0"/>
              <a:t>Plateformes en ligne – Collecte des informations</a:t>
            </a:r>
          </a:p>
        </p:txBody>
      </p:sp>
      <p:sp>
        <p:nvSpPr>
          <p:cNvPr id="3" name="Espace réservé du contenu 2">
            <a:extLst>
              <a:ext uri="{FF2B5EF4-FFF2-40B4-BE49-F238E27FC236}">
                <a16:creationId xmlns="" xmlns:a16="http://schemas.microsoft.com/office/drawing/2014/main" id="{9ACEE808-4280-4331-B0FD-A55F1A1C78AF}"/>
              </a:ext>
            </a:extLst>
          </p:cNvPr>
          <p:cNvSpPr>
            <a:spLocks noGrp="1"/>
          </p:cNvSpPr>
          <p:nvPr>
            <p:ph idx="1"/>
          </p:nvPr>
        </p:nvSpPr>
        <p:spPr>
          <a:xfrm>
            <a:off x="838200" y="1525588"/>
            <a:ext cx="10515600" cy="4351338"/>
          </a:xfrm>
        </p:spPr>
        <p:txBody>
          <a:bodyPr>
            <a:noAutofit/>
          </a:bodyPr>
          <a:lstStyle/>
          <a:p>
            <a:r>
              <a:rPr lang="fr-FR" sz="1850" dirty="0"/>
              <a:t>Mesure à titre expérimental</a:t>
            </a:r>
          </a:p>
          <a:p>
            <a:pPr lvl="1"/>
            <a:r>
              <a:rPr lang="fr-FR" sz="1850" dirty="0"/>
              <a:t>Entrée en vigueur le 1</a:t>
            </a:r>
            <a:r>
              <a:rPr lang="fr-FR" sz="1850" baseline="30000" dirty="0"/>
              <a:t>er</a:t>
            </a:r>
            <a:r>
              <a:rPr lang="fr-FR" sz="1850" dirty="0"/>
              <a:t> janvier 2020</a:t>
            </a:r>
          </a:p>
          <a:p>
            <a:pPr lvl="1"/>
            <a:r>
              <a:rPr lang="fr-FR" sz="1850" dirty="0"/>
              <a:t>Pour une durée de 3 ans</a:t>
            </a:r>
          </a:p>
          <a:p>
            <a:pPr lvl="1"/>
            <a:r>
              <a:rPr lang="fr-FR" sz="1850" dirty="0"/>
              <a:t>Rapport d’évaluation</a:t>
            </a:r>
          </a:p>
          <a:p>
            <a:pPr lvl="2"/>
            <a:r>
              <a:rPr lang="fr-FR" sz="1850" dirty="0"/>
              <a:t>Bilan intermédiaire : Résultats transmis au Parlement et à la CNIL au plus tard 18 mois avant son terme</a:t>
            </a:r>
          </a:p>
          <a:p>
            <a:pPr lvl="2"/>
            <a:r>
              <a:rPr lang="fr-FR" sz="1850" dirty="0"/>
              <a:t>Bilan définitif de l’expérimentation : transmis au Parlement et à la CNIL au plus tard 6 mois avant son terme</a:t>
            </a:r>
          </a:p>
          <a:p>
            <a:r>
              <a:rPr lang="fr-FR" sz="1850" dirty="0"/>
              <a:t>Objectifs </a:t>
            </a:r>
          </a:p>
          <a:p>
            <a:pPr lvl="1"/>
            <a:r>
              <a:rPr lang="fr-FR" sz="1850" dirty="0"/>
              <a:t>Détecter certains comportements frauduleux</a:t>
            </a:r>
          </a:p>
          <a:p>
            <a:r>
              <a:rPr lang="fr-FR" sz="1850" dirty="0"/>
              <a:t>Moyens </a:t>
            </a:r>
          </a:p>
          <a:p>
            <a:pPr lvl="1"/>
            <a:r>
              <a:rPr lang="fr-FR" sz="1850" dirty="0"/>
              <a:t>Possibilité donnée à l’administration fiscale et à l’administration des douanes …</a:t>
            </a:r>
          </a:p>
          <a:p>
            <a:pPr lvl="1"/>
            <a:r>
              <a:rPr lang="fr-FR" sz="1850" dirty="0"/>
              <a:t>…de collecter et exploiter…</a:t>
            </a:r>
          </a:p>
          <a:p>
            <a:pPr lvl="1"/>
            <a:r>
              <a:rPr lang="fr-FR" sz="1850" dirty="0"/>
              <a:t>…au moyen de traitements informatisés et automatisés…</a:t>
            </a:r>
          </a:p>
          <a:p>
            <a:pPr lvl="1"/>
            <a:r>
              <a:rPr lang="fr-FR" sz="1850" dirty="0"/>
              <a:t>…n’utilisant aucun système de reconnaissance faciale…</a:t>
            </a:r>
          </a:p>
          <a:p>
            <a:pPr lvl="1"/>
            <a:r>
              <a:rPr lang="fr-FR" sz="1850" dirty="0"/>
              <a:t>…des contenus librement accessibles sur les sites internet des opérateurs en ligne</a:t>
            </a:r>
          </a:p>
          <a:p>
            <a:endParaRPr lang="fr-FR" sz="1850" dirty="0"/>
          </a:p>
        </p:txBody>
      </p:sp>
    </p:spTree>
    <p:extLst>
      <p:ext uri="{BB962C8B-B14F-4D97-AF65-F5344CB8AC3E}">
        <p14:creationId xmlns:p14="http://schemas.microsoft.com/office/powerpoint/2010/main" val="1614552823"/>
      </p:ext>
    </p:extLst>
  </p:cSld>
  <p:clrMapOvr>
    <a:masterClrMapping/>
  </p:clrMapOvr>
  <p:transition spd="slow">
    <p:wedg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B9435E3-AB77-444E-83C8-6E6C6136CA20}"/>
              </a:ext>
            </a:extLst>
          </p:cNvPr>
          <p:cNvSpPr>
            <a:spLocks noGrp="1"/>
          </p:cNvSpPr>
          <p:nvPr>
            <p:ph type="title"/>
          </p:nvPr>
        </p:nvSpPr>
        <p:spPr/>
        <p:txBody>
          <a:bodyPr/>
          <a:lstStyle/>
          <a:p>
            <a:r>
              <a:rPr lang="fr-FR" dirty="0"/>
              <a:t>Plateformes en ligne – Collecte des informations</a:t>
            </a:r>
          </a:p>
        </p:txBody>
      </p:sp>
      <p:sp>
        <p:nvSpPr>
          <p:cNvPr id="3" name="Espace réservé du contenu 2">
            <a:extLst>
              <a:ext uri="{FF2B5EF4-FFF2-40B4-BE49-F238E27FC236}">
                <a16:creationId xmlns="" xmlns:a16="http://schemas.microsoft.com/office/drawing/2014/main" id="{9ACEE808-4280-4331-B0FD-A55F1A1C78AF}"/>
              </a:ext>
            </a:extLst>
          </p:cNvPr>
          <p:cNvSpPr>
            <a:spLocks noGrp="1"/>
          </p:cNvSpPr>
          <p:nvPr>
            <p:ph idx="1"/>
          </p:nvPr>
        </p:nvSpPr>
        <p:spPr>
          <a:xfrm>
            <a:off x="898021" y="1543613"/>
            <a:ext cx="10515600" cy="4351338"/>
          </a:xfrm>
        </p:spPr>
        <p:txBody>
          <a:bodyPr>
            <a:normAutofit/>
          </a:bodyPr>
          <a:lstStyle/>
          <a:p>
            <a:r>
              <a:rPr lang="fr-FR" sz="2200" dirty="0"/>
              <a:t>Opérateurs de plateformes en ligne</a:t>
            </a:r>
          </a:p>
          <a:p>
            <a:pPr lvl="1"/>
            <a:r>
              <a:rPr lang="fr-FR" sz="2200" dirty="0"/>
              <a:t>Services de communication au public reposant sur la mise en relation de plusieurs parties…</a:t>
            </a:r>
          </a:p>
          <a:p>
            <a:pPr lvl="1"/>
            <a:r>
              <a:rPr lang="fr-FR" sz="2200" dirty="0"/>
              <a:t>…en vue du partage d’un contenu, d’un bien ou d’un service…</a:t>
            </a:r>
          </a:p>
          <a:p>
            <a:pPr lvl="1"/>
            <a:r>
              <a:rPr lang="fr-FR" sz="2200" dirty="0"/>
              <a:t>…ou de la vente d’un bien, de la fourniture d’un service ou d’un échange</a:t>
            </a:r>
          </a:p>
          <a:p>
            <a:pPr lvl="1"/>
            <a:r>
              <a:rPr lang="fr-FR" sz="2200" dirty="0"/>
              <a:t>Sont visés par le dispositif </a:t>
            </a:r>
          </a:p>
          <a:p>
            <a:pPr lvl="2"/>
            <a:r>
              <a:rPr lang="fr-FR" sz="2200" dirty="0"/>
              <a:t>Les réseaux sociaux Facebook, Twitter, Instagram, LinkedIn…</a:t>
            </a:r>
          </a:p>
          <a:p>
            <a:pPr lvl="2"/>
            <a:r>
              <a:rPr lang="fr-FR" sz="2200" dirty="0"/>
              <a:t>Les sites de vente en ligne </a:t>
            </a:r>
            <a:r>
              <a:rPr lang="fr-FR" sz="2200" dirty="0" err="1"/>
              <a:t>Ebay</a:t>
            </a:r>
            <a:r>
              <a:rPr lang="fr-FR" sz="2200" dirty="0"/>
              <a:t>, </a:t>
            </a:r>
            <a:r>
              <a:rPr lang="fr-FR" sz="2200" dirty="0" err="1"/>
              <a:t>Leboncoin</a:t>
            </a:r>
            <a:r>
              <a:rPr lang="fr-FR" sz="2200" dirty="0"/>
              <a:t>, </a:t>
            </a:r>
            <a:r>
              <a:rPr lang="fr-FR" sz="2200" dirty="0" err="1"/>
              <a:t>Vinted</a:t>
            </a:r>
            <a:r>
              <a:rPr lang="fr-FR" sz="2200" dirty="0"/>
              <a:t>…</a:t>
            </a:r>
          </a:p>
          <a:p>
            <a:r>
              <a:rPr lang="fr-FR" sz="2200" dirty="0"/>
              <a:t>Contenus visés</a:t>
            </a:r>
          </a:p>
          <a:p>
            <a:pPr lvl="1"/>
            <a:r>
              <a:rPr lang="fr-FR" sz="2200" dirty="0"/>
              <a:t>Ceux rendus publics par les utilisateurs</a:t>
            </a:r>
          </a:p>
          <a:p>
            <a:pPr lvl="2"/>
            <a:r>
              <a:rPr lang="fr-FR" sz="2200" dirty="0"/>
              <a:t>Accessibles sans mot de passe ou inscription sur le site internet (Cons. </a:t>
            </a:r>
            <a:r>
              <a:rPr lang="fr-FR" sz="2200" dirty="0" err="1"/>
              <a:t>const</a:t>
            </a:r>
            <a:r>
              <a:rPr lang="fr-FR" sz="2200" dirty="0"/>
              <a:t>. 27 décembre 2019 n° 2019-796 DC)</a:t>
            </a:r>
          </a:p>
          <a:p>
            <a:pPr lvl="2"/>
            <a:endParaRPr lang="fr-FR" sz="2200" dirty="0"/>
          </a:p>
        </p:txBody>
      </p:sp>
    </p:spTree>
    <p:extLst>
      <p:ext uri="{BB962C8B-B14F-4D97-AF65-F5344CB8AC3E}">
        <p14:creationId xmlns:p14="http://schemas.microsoft.com/office/powerpoint/2010/main" val="3926339871"/>
      </p:ext>
    </p:extLst>
  </p:cSld>
  <p:clrMapOvr>
    <a:masterClrMapping/>
  </p:clrMapOvr>
  <p:transition spd="slow">
    <p:wedg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B9435E3-AB77-444E-83C8-6E6C6136CA20}"/>
              </a:ext>
            </a:extLst>
          </p:cNvPr>
          <p:cNvSpPr>
            <a:spLocks noGrp="1"/>
          </p:cNvSpPr>
          <p:nvPr>
            <p:ph type="title"/>
          </p:nvPr>
        </p:nvSpPr>
        <p:spPr/>
        <p:txBody>
          <a:bodyPr/>
          <a:lstStyle/>
          <a:p>
            <a:r>
              <a:rPr lang="fr-FR" dirty="0"/>
              <a:t>Plateformes en ligne – Collecte des informations</a:t>
            </a:r>
          </a:p>
        </p:txBody>
      </p:sp>
      <p:sp>
        <p:nvSpPr>
          <p:cNvPr id="3" name="Espace réservé du contenu 2">
            <a:extLst>
              <a:ext uri="{FF2B5EF4-FFF2-40B4-BE49-F238E27FC236}">
                <a16:creationId xmlns="" xmlns:a16="http://schemas.microsoft.com/office/drawing/2014/main" id="{9ACEE808-4280-4331-B0FD-A55F1A1C78AF}"/>
              </a:ext>
            </a:extLst>
          </p:cNvPr>
          <p:cNvSpPr>
            <a:spLocks noGrp="1"/>
          </p:cNvSpPr>
          <p:nvPr>
            <p:ph idx="1"/>
          </p:nvPr>
        </p:nvSpPr>
        <p:spPr>
          <a:xfrm>
            <a:off x="838200" y="1586343"/>
            <a:ext cx="10515600" cy="4351338"/>
          </a:xfrm>
        </p:spPr>
        <p:txBody>
          <a:bodyPr>
            <a:noAutofit/>
          </a:bodyPr>
          <a:lstStyle/>
          <a:p>
            <a:r>
              <a:rPr lang="fr-FR" sz="2200" dirty="0"/>
              <a:t>Manquements recherchés</a:t>
            </a:r>
          </a:p>
          <a:p>
            <a:pPr lvl="1"/>
            <a:r>
              <a:rPr lang="fr-FR" sz="2200" dirty="0"/>
              <a:t>Activité occulte </a:t>
            </a:r>
          </a:p>
          <a:p>
            <a:pPr lvl="1"/>
            <a:r>
              <a:rPr lang="fr-FR" sz="2200" dirty="0"/>
              <a:t>Inexactitudes ou omissions relevées dans une déclaration</a:t>
            </a:r>
          </a:p>
          <a:p>
            <a:pPr lvl="1"/>
            <a:r>
              <a:rPr lang="fr-FR" sz="2200" dirty="0"/>
              <a:t>Fabrication, détention, vente ou transport illicite de tabac</a:t>
            </a:r>
          </a:p>
          <a:p>
            <a:pPr lvl="1"/>
            <a:r>
              <a:rPr lang="fr-FR" sz="2200" dirty="0"/>
              <a:t>Délits à la réglementation sur les alcools, le tabac et certains métaux précieux</a:t>
            </a:r>
          </a:p>
          <a:p>
            <a:pPr lvl="1"/>
            <a:r>
              <a:rPr lang="fr-FR" sz="2200" dirty="0"/>
              <a:t>Contrebande, importation, ou exportation sans déclaration, de marchandises prohibées ou de produits du tabac manufacturé (délits douaniers de 1</a:t>
            </a:r>
            <a:r>
              <a:rPr lang="fr-FR" sz="2200" baseline="30000" dirty="0"/>
              <a:t>ère</a:t>
            </a:r>
            <a:r>
              <a:rPr lang="fr-FR" sz="2200" dirty="0"/>
              <a:t> classe punis de 3 ans d’emprisonnement) </a:t>
            </a:r>
          </a:p>
          <a:p>
            <a:pPr lvl="1"/>
            <a:r>
              <a:rPr lang="fr-FR" sz="2200" dirty="0"/>
              <a:t>Contrebande, fausse déclaration (délits douaniers de 2</a:t>
            </a:r>
            <a:r>
              <a:rPr lang="fr-FR" sz="2200" baseline="30000" dirty="0"/>
              <a:t>ème</a:t>
            </a:r>
            <a:r>
              <a:rPr lang="fr-FR" sz="2200" dirty="0"/>
              <a:t> classe punis de 5 ans d’emprisonnement) </a:t>
            </a:r>
          </a:p>
          <a:p>
            <a:pPr lvl="1"/>
            <a:r>
              <a:rPr lang="fr-FR" sz="2200" dirty="0"/>
              <a:t>Opération financière internationale de blanchiment d’un délit douanier ou d’infractions sur les stupéfiants (délit douanier de 2</a:t>
            </a:r>
            <a:r>
              <a:rPr lang="fr-FR" sz="2200" baseline="30000" dirty="0"/>
              <a:t>ème</a:t>
            </a:r>
            <a:r>
              <a:rPr lang="fr-FR" sz="2200" dirty="0"/>
              <a:t> classe puni de 2 à 10 ans d’emprisonnement) </a:t>
            </a:r>
          </a:p>
          <a:p>
            <a:endParaRPr lang="fr-FR" sz="2200" dirty="0"/>
          </a:p>
          <a:p>
            <a:pPr lvl="2"/>
            <a:endParaRPr lang="fr-FR" sz="2200" dirty="0"/>
          </a:p>
        </p:txBody>
      </p:sp>
    </p:spTree>
    <p:extLst>
      <p:ext uri="{BB962C8B-B14F-4D97-AF65-F5344CB8AC3E}">
        <p14:creationId xmlns:p14="http://schemas.microsoft.com/office/powerpoint/2010/main" val="3316910868"/>
      </p:ext>
    </p:extLst>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7463</TotalTime>
  <Words>7918</Words>
  <Application>Microsoft Office PowerPoint</Application>
  <PresentationFormat>Personnalisé</PresentationFormat>
  <Paragraphs>1176</Paragraphs>
  <Slides>124</Slides>
  <Notes>58</Notes>
  <HiddenSlides>2</HiddenSlides>
  <MMClips>0</MMClips>
  <ScaleCrop>false</ScaleCrop>
  <HeadingPairs>
    <vt:vector size="4" baseType="variant">
      <vt:variant>
        <vt:lpstr>Thème</vt:lpstr>
      </vt:variant>
      <vt:variant>
        <vt:i4>1</vt:i4>
      </vt:variant>
      <vt:variant>
        <vt:lpstr>Titres des diapositives</vt:lpstr>
      </vt:variant>
      <vt:variant>
        <vt:i4>124</vt:i4>
      </vt:variant>
    </vt:vector>
  </HeadingPairs>
  <TitlesOfParts>
    <vt:vector size="125" baseType="lpstr">
      <vt:lpstr>Thème Office</vt:lpstr>
      <vt:lpstr>Présentation PowerPoint</vt:lpstr>
      <vt:lpstr>Présentation PowerPoint</vt:lpstr>
      <vt:lpstr>Présentation PowerPoint</vt:lpstr>
      <vt:lpstr>Présentation PowerPoint</vt:lpstr>
      <vt:lpstr>Présentation PowerPoint</vt:lpstr>
      <vt:lpstr>Impôt sur le revenu : calcul, barème, PAS…</vt:lpstr>
      <vt:lpstr>Revalorisation des seuils, plafonds ou abattements</vt:lpstr>
      <vt:lpstr>Impact sur le PAS 2020 dès janvier :</vt:lpstr>
      <vt:lpstr>Impôt sur le revenu : calcul, barème, PAS…</vt:lpstr>
      <vt:lpstr>Conséquences sur le budget de l’Etat</vt:lpstr>
      <vt:lpstr>Impact sur le PAS 2020 dès janvier :</vt:lpstr>
      <vt:lpstr>Présentation PowerPoint</vt:lpstr>
      <vt:lpstr>PAS sur CESU et PAJEMPLOI</vt:lpstr>
      <vt:lpstr>Domiciliation fiscale en France des dirigeants  de grandes entreprises</vt:lpstr>
      <vt:lpstr>Fin des déclarations de revenus</vt:lpstr>
      <vt:lpstr>Fin de l’option pour l’étalement  de l’imposition de certains revenus</vt:lpstr>
      <vt:lpstr>Réductions et crédits d’impôt</vt:lpstr>
      <vt:lpstr>Crédit d'impôt pour la transition énergétique</vt:lpstr>
      <vt:lpstr>Crédit d'impôt pour la transition énergétique</vt:lpstr>
      <vt:lpstr>Crédit d'impôt pour la transition énergétique</vt:lpstr>
      <vt:lpstr>Autres réductions et crédits d’impôts </vt:lpstr>
      <vt:lpstr>Plus-values des particuliers</vt:lpstr>
      <vt:lpstr>Plus-values des particuliers</vt:lpstr>
      <vt:lpstr>Plus-values des particuliers</vt:lpstr>
      <vt:lpstr>Plus-values des particuliers</vt:lpstr>
      <vt:lpstr>Revenus mobiliers</vt:lpstr>
      <vt:lpstr>Présentation PowerPoint</vt:lpstr>
      <vt:lpstr>Présentation PowerPoint</vt:lpstr>
      <vt:lpstr>Fin de la taxe d’habitation (TH) sur la résidence principale</vt:lpstr>
      <vt:lpstr>La fin de la taxe d’habitation sur la résidence principale</vt:lpstr>
      <vt:lpstr>La fin de la taxe d’habitation sur la résidence principale</vt:lpstr>
      <vt:lpstr>Transfert aux communes de la part départementale  de la taxe foncière (TF)</vt:lpstr>
      <vt:lpstr>Correction des évaluations des locaux professionnels  ou industriels</vt:lpstr>
      <vt:lpstr>Nouvelles règles de détermination de la valeur locative (VL) des habitations à compter de 2026</vt:lpstr>
      <vt:lpstr>Nouvelles règles de détermination de la valeur locative des habitations à compter de 2026</vt:lpstr>
      <vt:lpstr>Présentation PowerPoint</vt:lpstr>
      <vt:lpstr>Revalorisation limitée de certaines prestations sociales</vt:lpstr>
      <vt:lpstr>Suppression de dispositifs « inefficients »</vt:lpstr>
      <vt:lpstr>Mesures en matière d’enregistrement</vt:lpstr>
      <vt:lpstr>Mesures en matière d’enregistrement</vt:lpstr>
      <vt:lpstr>Mesures en matière d’enregistrement</vt:lpstr>
      <vt:lpstr>Suppression de la taxe « Apparu »</vt:lpstr>
      <vt:lpstr>Présentation PowerPoint</vt:lpstr>
      <vt:lpstr>Jurisprudences – CJUE – 18 septembre 2019</vt:lpstr>
      <vt:lpstr>Jurisprudences – CJUE – 18 septembre 2019</vt:lpstr>
      <vt:lpstr>Jurisprudences – Affaire « Techmeta »</vt:lpstr>
      <vt:lpstr>Jurisprudences – Affaire « Techmeta »</vt:lpstr>
      <vt:lpstr>Jurisprudences – Affaire « Techmeta »</vt:lpstr>
      <vt:lpstr>Présentation PowerPoint</vt:lpstr>
      <vt:lpstr>Présentation PowerPoint</vt:lpstr>
      <vt:lpstr>BIC / BNC / IS</vt:lpstr>
      <vt:lpstr>BIC / BNC / IS</vt:lpstr>
      <vt:lpstr>BIC / BNC / IS</vt:lpstr>
      <vt:lpstr>BIC / BNC / IS</vt:lpstr>
      <vt:lpstr>BIC / BNC / IS</vt:lpstr>
      <vt:lpstr>BIC / BNC / IS</vt:lpstr>
      <vt:lpstr>Présentation PowerPoint</vt:lpstr>
      <vt:lpstr>CREDITS ET REDUCTIONS D’IMPOTS</vt:lpstr>
      <vt:lpstr>CREDITS ET REDUCTIONS D’IMPOTS</vt:lpstr>
      <vt:lpstr>CREDITS ET REDUCTIONS D’IMPOTS</vt:lpstr>
      <vt:lpstr>Présentation PowerPoint</vt:lpstr>
      <vt:lpstr>TVA</vt:lpstr>
      <vt:lpstr>Présentation PowerPoint</vt:lpstr>
      <vt:lpstr>TVA</vt:lpstr>
      <vt:lpstr>TVA</vt:lpstr>
      <vt:lpstr>TVA</vt:lpstr>
      <vt:lpstr>TVA</vt:lpstr>
      <vt:lpstr>TVA</vt:lpstr>
      <vt:lpstr>TVA</vt:lpstr>
      <vt:lpstr>TVA</vt:lpstr>
      <vt:lpstr>FISCALITE DE L’AUTOMOBILE</vt:lpstr>
      <vt:lpstr>FISCALITE DE L’AUTOMOBILE</vt:lpstr>
      <vt:lpstr>FISCALITE DE L’AUTOMOBILE</vt:lpstr>
      <vt:lpstr>DIVERS</vt:lpstr>
      <vt:lpstr>DIVERS</vt:lpstr>
      <vt:lpstr>DIVERS</vt:lpstr>
      <vt:lpstr>DIVERS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Plateformes en ligne – Collecte des informations</vt:lpstr>
      <vt:lpstr>Plateformes en ligne – Collecte des informations</vt:lpstr>
      <vt:lpstr>Plateformes en ligne – Collecte des informations</vt:lpstr>
      <vt:lpstr>Plateformes en ligne – Collecte des informations</vt:lpstr>
      <vt:lpstr>Opérateurs de plateforme non coopératifs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Marie</dc:creator>
  <cp:lastModifiedBy>Catie LEVET</cp:lastModifiedBy>
  <cp:revision>229</cp:revision>
  <cp:lastPrinted>2020-01-03T08:36:52Z</cp:lastPrinted>
  <dcterms:created xsi:type="dcterms:W3CDTF">2019-11-28T15:26:24Z</dcterms:created>
  <dcterms:modified xsi:type="dcterms:W3CDTF">2020-01-28T15:10:14Z</dcterms:modified>
</cp:coreProperties>
</file>